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40"/>
  </p:notesMasterIdLst>
  <p:handoutMasterIdLst>
    <p:handoutMasterId r:id="rId41"/>
  </p:handoutMasterIdLst>
  <p:sldIdLst>
    <p:sldId id="2023" r:id="rId3"/>
    <p:sldId id="2024" r:id="rId4"/>
    <p:sldId id="2025" r:id="rId5"/>
    <p:sldId id="2026" r:id="rId6"/>
    <p:sldId id="2027" r:id="rId7"/>
    <p:sldId id="2028" r:id="rId8"/>
    <p:sldId id="2029" r:id="rId9"/>
    <p:sldId id="2030" r:id="rId10"/>
    <p:sldId id="2031" r:id="rId11"/>
    <p:sldId id="2032" r:id="rId12"/>
    <p:sldId id="2042" r:id="rId13"/>
    <p:sldId id="2043" r:id="rId14"/>
    <p:sldId id="2044" r:id="rId15"/>
    <p:sldId id="2045" r:id="rId16"/>
    <p:sldId id="2046" r:id="rId17"/>
    <p:sldId id="2047" r:id="rId18"/>
    <p:sldId id="2048" r:id="rId19"/>
    <p:sldId id="2049" r:id="rId20"/>
    <p:sldId id="2050" r:id="rId21"/>
    <p:sldId id="2051" r:id="rId22"/>
    <p:sldId id="2033" r:id="rId23"/>
    <p:sldId id="2034" r:id="rId24"/>
    <p:sldId id="2035" r:id="rId25"/>
    <p:sldId id="2036" r:id="rId26"/>
    <p:sldId id="2037" r:id="rId27"/>
    <p:sldId id="2038" r:id="rId28"/>
    <p:sldId id="2039" r:id="rId29"/>
    <p:sldId id="2040" r:id="rId30"/>
    <p:sldId id="2041" r:id="rId31"/>
    <p:sldId id="2052" r:id="rId32"/>
    <p:sldId id="2053" r:id="rId33"/>
    <p:sldId id="2054" r:id="rId34"/>
    <p:sldId id="2055" r:id="rId35"/>
    <p:sldId id="2056" r:id="rId36"/>
    <p:sldId id="2057" r:id="rId37"/>
    <p:sldId id="2058" r:id="rId38"/>
    <p:sldId id="2059"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8 Food Safety Management Systems" id="{F774E4B1-9C02-9C4B-8A31-517192454CC6}">
          <p14:sldIdLst>
            <p14:sldId id="2023"/>
            <p14:sldId id="2024"/>
            <p14:sldId id="2025"/>
            <p14:sldId id="2026"/>
            <p14:sldId id="2027"/>
            <p14:sldId id="2028"/>
            <p14:sldId id="2029"/>
            <p14:sldId id="2030"/>
            <p14:sldId id="2031"/>
            <p14:sldId id="2032"/>
            <p14:sldId id="2042"/>
            <p14:sldId id="2043"/>
            <p14:sldId id="2044"/>
            <p14:sldId id="2045"/>
            <p14:sldId id="2046"/>
            <p14:sldId id="2047"/>
            <p14:sldId id="2048"/>
            <p14:sldId id="2049"/>
            <p14:sldId id="2050"/>
            <p14:sldId id="2051"/>
            <p14:sldId id="2033"/>
            <p14:sldId id="2034"/>
            <p14:sldId id="2035"/>
            <p14:sldId id="2036"/>
            <p14:sldId id="2037"/>
            <p14:sldId id="2038"/>
            <p14:sldId id="2039"/>
            <p14:sldId id="2040"/>
            <p14:sldId id="2041"/>
            <p14:sldId id="2052"/>
            <p14:sldId id="2053"/>
            <p14:sldId id="2054"/>
            <p14:sldId id="2055"/>
            <p14:sldId id="2056"/>
            <p14:sldId id="2057"/>
            <p14:sldId id="2058"/>
            <p14:sldId id="20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62750" autoAdjust="0"/>
  </p:normalViewPr>
  <p:slideViewPr>
    <p:cSldViewPr snapToGrid="0">
      <p:cViewPr varScale="1">
        <p:scale>
          <a:sx n="47" d="100"/>
          <a:sy n="47" d="100"/>
        </p:scale>
        <p:origin x="-1710" y="-102"/>
      </p:cViewPr>
      <p:guideLst>
        <p:guide orient="horz" pos="716"/>
        <p:guide orient="horz" pos="1714"/>
        <p:guide orient="horz" pos="783"/>
        <p:guide orient="horz" pos="1239"/>
        <p:guide pos="1548"/>
        <p:guide pos="702"/>
        <p:guide pos="244"/>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36" y="-3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E3D5C4F-54B8-4E44-9471-9571B6E5A5AD}"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05F8C47-4B52-A84A-9A6B-906E7D21F017}"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504835" name="Rectangle 2"/>
          <p:cNvSpPr>
            <a:spLocks noGrp="1" noRot="1" noChangeAspect="1" noChangeArrowheads="1" noTextEdit="1"/>
          </p:cNvSpPr>
          <p:nvPr>
            <p:ph type="sldImg"/>
          </p:nvPr>
        </p:nvSpPr>
        <p:spPr>
          <a:xfrm>
            <a:off x="1182688" y="696913"/>
            <a:ext cx="4648200" cy="3486150"/>
          </a:xfrm>
          <a:ln/>
        </p:spPr>
      </p:sp>
      <p:sp>
        <p:nvSpPr>
          <p:cNvPr id="504836" name="Rectangle 3"/>
          <p:cNvSpPr>
            <a:spLocks noGrp="1" noChangeArrowheads="1"/>
          </p:cNvSpPr>
          <p:nvPr>
            <p:ph type="body" idx="1"/>
          </p:nvPr>
        </p:nvSpPr>
        <p:spPr>
          <a:xfrm>
            <a:off x="876300" y="4465638"/>
            <a:ext cx="5607050" cy="42973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indent="0" eaLnBrk="1" hangingPunct="1">
              <a:tabLst>
                <a:tab pos="2857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0" indent="0" eaLnBrk="1" hangingPunct="1">
              <a:tabLst>
                <a:tab pos="285750" algn="l"/>
              </a:tabLst>
              <a:defRPr/>
            </a:pPr>
            <a:r>
              <a:rPr lang="en-US" dirty="0">
                <a:latin typeface="Times New Roman" charset="0"/>
                <a:cs typeface="+mn-cs"/>
              </a:rPr>
              <a:t>In general terms, the HACCP principles can be broken into three </a:t>
            </a:r>
            <a:r>
              <a:rPr lang="en-US" dirty="0" smtClean="0">
                <a:latin typeface="Times New Roman" charset="0"/>
                <a:cs typeface="+mn-cs"/>
              </a:rPr>
              <a:t>groups:</a:t>
            </a:r>
            <a:endParaRPr lang="en-US" dirty="0">
              <a:latin typeface="Times New Roman" charset="0"/>
              <a:cs typeface="+mn-cs"/>
            </a:endParaRPr>
          </a:p>
          <a:p>
            <a:pPr marL="285750" lvl="1" indent="-171450" eaLnBrk="1" hangingPunct="1">
              <a:buFontTx/>
              <a:buChar char="•"/>
              <a:tabLst>
                <a:tab pos="285750" algn="l"/>
              </a:tabLst>
              <a:defRPr/>
            </a:pPr>
            <a:r>
              <a:rPr lang="en-US" dirty="0">
                <a:latin typeface="Times New Roman" charset="0"/>
              </a:rPr>
              <a:t>Principles 1 and 2 help you identify and evaluate your hazards.</a:t>
            </a:r>
          </a:p>
          <a:p>
            <a:pPr marL="285750" lvl="1" indent="-171450" eaLnBrk="1" hangingPunct="1">
              <a:buFontTx/>
              <a:buChar char="•"/>
              <a:tabLst>
                <a:tab pos="285750" algn="l"/>
              </a:tabLst>
              <a:defRPr/>
            </a:pPr>
            <a:r>
              <a:rPr lang="en-US" dirty="0">
                <a:latin typeface="Times New Roman" charset="0"/>
              </a:rPr>
              <a:t>Principles 3, 4, and 5 help you establish ways for controlling those hazards.</a:t>
            </a:r>
          </a:p>
          <a:p>
            <a:pPr marL="285750" lvl="1" indent="-171450" eaLnBrk="1" hangingPunct="1">
              <a:buFontTx/>
              <a:buChar char="•"/>
              <a:tabLst>
                <a:tab pos="285750" algn="l"/>
              </a:tabLst>
              <a:defRPr/>
            </a:pPr>
            <a:r>
              <a:rPr lang="en-US" dirty="0">
                <a:latin typeface="Times New Roman" charset="0"/>
              </a:rPr>
              <a:t>Principles 6 and 7 help you maintain the HACCP plan and system and verify its effectiveness.</a:t>
            </a:r>
          </a:p>
          <a:p>
            <a:pPr marL="0" indent="0" eaLnBrk="1" hangingPunct="1">
              <a:tabLst>
                <a:tab pos="285750" algn="l"/>
              </a:tabLst>
              <a:defRPr/>
            </a:pPr>
            <a:endParaRPr lang="en-US" b="1"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11</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marR="0" indent="-11430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charset="0"/>
              </a:rPr>
              <a:t>Instructor Notes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effectLst/>
                <a:latin typeface="Times New Roman" charset="0"/>
                <a:ea typeface="ＭＳ Ｐゴシック" charset="0"/>
                <a:cs typeface="ＭＳ Ｐゴシック" charset="0"/>
              </a:rPr>
              <a:t>You</a:t>
            </a:r>
            <a:r>
              <a:rPr lang="en-US" sz="1200" b="0" kern="1200" baseline="0" dirty="0" smtClean="0">
                <a:solidFill>
                  <a:schemeClr val="tx1"/>
                </a:solidFill>
                <a:effectLst/>
                <a:latin typeface="Times New Roman" charset="0"/>
                <a:ea typeface="ＭＳ Ｐゴシック" charset="0"/>
                <a:cs typeface="ＭＳ Ｐゴシック" charset="0"/>
              </a:rPr>
              <a:t> are about to illustrate the seven HACCP principles using an analogy. This analogy helps students understand the HACCP principles by relating HACCP to a traffic accident story. As you present the next seven slides, read the instructor notes on the bottom of each slide to the class. The eighth slide will tie the whole analogy together. This is a proven technique for helping students understand the seven HACCP principles.   </a:t>
            </a:r>
            <a:r>
              <a:rPr lang="en-US" sz="1200" kern="1200" dirty="0" smtClean="0">
                <a:solidFill>
                  <a:schemeClr val="tx1"/>
                </a:solidFill>
                <a:effectLst/>
                <a:latin typeface="Times New Roman" pitchFamily="18" charset="0"/>
                <a:ea typeface="ＭＳ Ｐゴシック" charset="0"/>
                <a:cs typeface="ＭＳ Ｐゴシック" charset="0"/>
              </a:rPr>
              <a:t>  </a:t>
            </a:r>
          </a:p>
          <a:p>
            <a:pPr marL="114300" indent="-114300" eaLnBrk="1" hangingPunct="1">
              <a:defRPr/>
            </a:pPr>
            <a:endParaRPr lang="en-US" sz="1200" kern="1200" dirty="0">
              <a:solidFill>
                <a:schemeClr val="tx1"/>
              </a:solidFill>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7526FF6A-6470-442E-A8D1-A57AB65F4A02}" type="slidenum">
              <a:rPr lang="en-US" sz="1200">
                <a:solidFill>
                  <a:schemeClr val="tx1"/>
                </a:solidFill>
              </a:rPr>
              <a:pPr eaLnBrk="1" hangingPunct="1"/>
              <a:t>12</a:t>
            </a:fld>
            <a:endParaRPr lang="en-US" sz="1200" dirty="0">
              <a:solidFill>
                <a:schemeClr val="tx1"/>
              </a:solidFill>
            </a:endParaRPr>
          </a:p>
        </p:txBody>
      </p:sp>
      <p:sp>
        <p:nvSpPr>
          <p:cNvPr id="1106947" name="Rectangle 2"/>
          <p:cNvSpPr>
            <a:spLocks noGrp="1" noRot="1" noChangeAspect="1" noChangeArrowheads="1" noTextEdit="1"/>
          </p:cNvSpPr>
          <p:nvPr>
            <p:ph type="sldImg"/>
          </p:nvPr>
        </p:nvSpPr>
        <p:spPr>
          <a:ln/>
        </p:spPr>
      </p:sp>
      <p:sp>
        <p:nvSpPr>
          <p:cNvPr id="1106948" name="Rectangle 3"/>
          <p:cNvSpPr>
            <a:spLocks noGrp="1" noChangeArrowheads="1"/>
          </p:cNvSpPr>
          <p:nvPr>
            <p:ph type="body" idx="1"/>
          </p:nvPr>
        </p:nvSpPr>
        <p:spPr>
          <a:xfrm>
            <a:off x="844550" y="4303713"/>
            <a:ext cx="5857875" cy="4391025"/>
          </a:xfrm>
          <a:noFill/>
        </p:spPr>
        <p:txBody>
          <a:bodyPr/>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“A town has been experiencing several car accidents. Multiple people have been killed. Town residents are in an uproar and demand that town officials do something. Town officials vow to look into the problem and reduce the accidents.”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4A2238D6-84A3-4CC3-902B-02004CB6E7E8}" type="slidenum">
              <a:rPr lang="en-US" sz="1200">
                <a:solidFill>
                  <a:schemeClr val="tx1"/>
                </a:solidFill>
              </a:rPr>
              <a:pPr eaLnBrk="1" hangingPunct="1"/>
              <a:t>13</a:t>
            </a:fld>
            <a:endParaRPr lang="en-US" sz="1200" dirty="0">
              <a:solidFill>
                <a:schemeClr val="tx1"/>
              </a:solidFill>
            </a:endParaRPr>
          </a:p>
        </p:txBody>
      </p:sp>
      <p:sp>
        <p:nvSpPr>
          <p:cNvPr id="1107971" name="Rectangle 2"/>
          <p:cNvSpPr>
            <a:spLocks noGrp="1" noRot="1" noChangeAspect="1" noChangeArrowheads="1" noTextEdit="1"/>
          </p:cNvSpPr>
          <p:nvPr>
            <p:ph type="sldImg"/>
          </p:nvPr>
        </p:nvSpPr>
        <p:spPr>
          <a:ln/>
        </p:spPr>
      </p:sp>
      <p:sp>
        <p:nvSpPr>
          <p:cNvPr id="1107972" name="Rectangle 3"/>
          <p:cNvSpPr>
            <a:spLocks noGrp="1" noChangeArrowheads="1"/>
          </p:cNvSpPr>
          <p:nvPr>
            <p:ph type="body" idx="1"/>
          </p:nvPr>
        </p:nvSpPr>
        <p:spPr>
          <a:xfrm>
            <a:off x="844550" y="4303713"/>
            <a:ext cx="5857875" cy="4391025"/>
          </a:xfrm>
          <a:noFill/>
        </p:spPr>
        <p:txBody>
          <a:bodyPr lIns="93557" tIns="46778" rIns="93557" bIns="46778"/>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“Town officials start by analyzing police reports from the accidents to try to figure out the hazard</a:t>
            </a:r>
            <a:r>
              <a:rPr lang="en-US" b="1" dirty="0" smtClean="0"/>
              <a:t> </a:t>
            </a:r>
            <a:r>
              <a:rPr lang="en-US" dirty="0" smtClean="0"/>
              <a:t>that is causing them.”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89C045C3-89E2-4EC3-983C-A3A4134D10DC}" type="slidenum">
              <a:rPr lang="en-US" sz="1200">
                <a:solidFill>
                  <a:schemeClr val="tx1"/>
                </a:solidFill>
              </a:rPr>
              <a:pPr eaLnBrk="1" hangingPunct="1"/>
              <a:t>14</a:t>
            </a:fld>
            <a:endParaRPr lang="en-US" sz="1200" dirty="0">
              <a:solidFill>
                <a:schemeClr val="tx1"/>
              </a:solidFill>
            </a:endParaRPr>
          </a:p>
        </p:txBody>
      </p:sp>
      <p:sp>
        <p:nvSpPr>
          <p:cNvPr id="1108995" name="Rectangle 2"/>
          <p:cNvSpPr>
            <a:spLocks noGrp="1" noRot="1" noChangeAspect="1" noChangeArrowheads="1" noTextEdit="1"/>
          </p:cNvSpPr>
          <p:nvPr>
            <p:ph type="sldImg"/>
          </p:nvPr>
        </p:nvSpPr>
        <p:spPr>
          <a:ln/>
        </p:spPr>
      </p:sp>
      <p:sp>
        <p:nvSpPr>
          <p:cNvPr id="1108996" name="Rectangle 3"/>
          <p:cNvSpPr>
            <a:spLocks noGrp="1" noChangeArrowheads="1"/>
          </p:cNvSpPr>
          <p:nvPr>
            <p:ph type="body" idx="1"/>
          </p:nvPr>
        </p:nvSpPr>
        <p:spPr>
          <a:xfrm>
            <a:off x="844550" y="4303713"/>
            <a:ext cx="5857875" cy="4391025"/>
          </a:xfrm>
          <a:noFill/>
        </p:spPr>
        <p:txBody>
          <a:bodyPr lIns="93557" tIns="46778" rIns="93557" bIns="46778"/>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“They realize that cars are driving too fast, which is causing accidents. They determine that if they can control the speed of the cars on their roads, accidents will be reduced and lives will be saved.”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3E56F00F-1D2C-443B-9DAC-CD30AC8EAA82}" type="slidenum">
              <a:rPr lang="en-US" sz="1200">
                <a:solidFill>
                  <a:schemeClr val="tx1"/>
                </a:solidFill>
              </a:rPr>
              <a:pPr eaLnBrk="1" hangingPunct="1"/>
              <a:t>15</a:t>
            </a:fld>
            <a:endParaRPr lang="en-US" sz="1200" dirty="0">
              <a:solidFill>
                <a:schemeClr val="tx1"/>
              </a:solidFill>
            </a:endParaRPr>
          </a:p>
        </p:txBody>
      </p:sp>
      <p:sp>
        <p:nvSpPr>
          <p:cNvPr id="1110019" name="Rectangle 2"/>
          <p:cNvSpPr>
            <a:spLocks noGrp="1" noRot="1" noChangeAspect="1" noChangeArrowheads="1" noTextEdit="1"/>
          </p:cNvSpPr>
          <p:nvPr>
            <p:ph type="sldImg"/>
          </p:nvPr>
        </p:nvSpPr>
        <p:spPr>
          <a:ln/>
        </p:spPr>
      </p:sp>
      <p:sp>
        <p:nvSpPr>
          <p:cNvPr id="1110020" name="Rectangle 3"/>
          <p:cNvSpPr>
            <a:spLocks noGrp="1" noChangeArrowheads="1"/>
          </p:cNvSpPr>
          <p:nvPr>
            <p:ph type="body" idx="1"/>
          </p:nvPr>
        </p:nvSpPr>
        <p:spPr>
          <a:xfrm>
            <a:off x="844550" y="4303713"/>
            <a:ext cx="5857875" cy="4391025"/>
          </a:xfrm>
          <a:noFill/>
        </p:spPr>
        <p:txBody>
          <a:bodyPr lIns="93557" tIns="46778" rIns="93557" bIns="46778"/>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“Town officials impose a speed limit to reduce accidents. The new speed limit is 50 mph.”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3028D3A4-9BD8-410E-AE66-0930F62FF19B}" type="slidenum">
              <a:rPr lang="en-US" sz="1200">
                <a:solidFill>
                  <a:schemeClr val="tx1"/>
                </a:solidFill>
              </a:rPr>
              <a:pPr eaLnBrk="1" hangingPunct="1"/>
              <a:t>16</a:t>
            </a:fld>
            <a:endParaRPr lang="en-US" sz="1200" dirty="0">
              <a:solidFill>
                <a:schemeClr val="tx1"/>
              </a:solidFill>
            </a:endParaRPr>
          </a:p>
        </p:txBody>
      </p:sp>
      <p:sp>
        <p:nvSpPr>
          <p:cNvPr id="1111043" name="Rectangle 2"/>
          <p:cNvSpPr>
            <a:spLocks noGrp="1" noRot="1" noChangeAspect="1" noChangeArrowheads="1" noTextEdit="1"/>
          </p:cNvSpPr>
          <p:nvPr>
            <p:ph type="sldImg"/>
          </p:nvPr>
        </p:nvSpPr>
        <p:spPr>
          <a:ln/>
        </p:spPr>
      </p:sp>
      <p:sp>
        <p:nvSpPr>
          <p:cNvPr id="1111044" name="Rectangle 3"/>
          <p:cNvSpPr>
            <a:spLocks noGrp="1" noChangeArrowheads="1"/>
          </p:cNvSpPr>
          <p:nvPr>
            <p:ph type="body" idx="1"/>
          </p:nvPr>
        </p:nvSpPr>
        <p:spPr>
          <a:xfrm>
            <a:off x="844550" y="4303713"/>
            <a:ext cx="5857875" cy="4391025"/>
          </a:xfrm>
          <a:noFill/>
        </p:spPr>
        <p:txBody>
          <a:bodyPr lIns="93557" tIns="46778" rIns="93557" bIns="46778"/>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“To make sure</a:t>
            </a:r>
            <a:r>
              <a:rPr lang="en-US" b="1" dirty="0" smtClean="0"/>
              <a:t> </a:t>
            </a:r>
            <a:r>
              <a:rPr lang="en-US" dirty="0" smtClean="0"/>
              <a:t>people don’t drive faster than the new speed limit, police use radar to monitor the speed limit.”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7FC7C069-3C5C-47BA-B910-59266C2F09CA}" type="slidenum">
              <a:rPr lang="en-US" sz="1200">
                <a:solidFill>
                  <a:schemeClr val="tx1"/>
                </a:solidFill>
              </a:rPr>
              <a:pPr eaLnBrk="1" hangingPunct="1"/>
              <a:t>17</a:t>
            </a:fld>
            <a:endParaRPr lang="en-US" sz="1200" dirty="0">
              <a:solidFill>
                <a:schemeClr val="tx1"/>
              </a:solidFill>
            </a:endParaRPr>
          </a:p>
        </p:txBody>
      </p:sp>
      <p:sp>
        <p:nvSpPr>
          <p:cNvPr id="1112067" name="Rectangle 2"/>
          <p:cNvSpPr>
            <a:spLocks noGrp="1" noRot="1" noChangeAspect="1" noChangeArrowheads="1" noTextEdit="1"/>
          </p:cNvSpPr>
          <p:nvPr>
            <p:ph type="sldImg"/>
          </p:nvPr>
        </p:nvSpPr>
        <p:spPr>
          <a:ln/>
        </p:spPr>
      </p:sp>
      <p:sp>
        <p:nvSpPr>
          <p:cNvPr id="1112068" name="Rectangle 3"/>
          <p:cNvSpPr>
            <a:spLocks noGrp="1" noChangeArrowheads="1"/>
          </p:cNvSpPr>
          <p:nvPr>
            <p:ph type="body" idx="1"/>
          </p:nvPr>
        </p:nvSpPr>
        <p:spPr>
          <a:xfrm>
            <a:off x="844550" y="4303713"/>
            <a:ext cx="5857875" cy="4391025"/>
          </a:xfrm>
          <a:noFill/>
        </p:spPr>
        <p:txBody>
          <a:bodyPr lIns="93557" tIns="46778" rIns="93557" bIns="46778"/>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“When people are caught driving above the speed limit, they are given a speeding ticket by the police. Because they don’t want to get another ticket, people slow down when driving through town.”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60BC66AD-23CC-4822-B41C-D3523D31D862}" type="slidenum">
              <a:rPr lang="en-US" sz="1200">
                <a:solidFill>
                  <a:schemeClr val="tx1"/>
                </a:solidFill>
              </a:rPr>
              <a:pPr eaLnBrk="1" hangingPunct="1"/>
              <a:t>18</a:t>
            </a:fld>
            <a:endParaRPr lang="en-US" sz="1200" dirty="0">
              <a:solidFill>
                <a:schemeClr val="tx1"/>
              </a:solidFill>
            </a:endParaRPr>
          </a:p>
        </p:txBody>
      </p:sp>
      <p:sp>
        <p:nvSpPr>
          <p:cNvPr id="1113091" name="Rectangle 2"/>
          <p:cNvSpPr>
            <a:spLocks noGrp="1" noRot="1" noChangeAspect="1" noChangeArrowheads="1" noTextEdit="1"/>
          </p:cNvSpPr>
          <p:nvPr>
            <p:ph type="sldImg"/>
          </p:nvPr>
        </p:nvSpPr>
        <p:spPr>
          <a:ln/>
        </p:spPr>
      </p:sp>
      <p:sp>
        <p:nvSpPr>
          <p:cNvPr id="1113092" name="Rectangle 3"/>
          <p:cNvSpPr>
            <a:spLocks noGrp="1" noChangeArrowheads="1"/>
          </p:cNvSpPr>
          <p:nvPr>
            <p:ph type="body" idx="1"/>
          </p:nvPr>
        </p:nvSpPr>
        <p:spPr>
          <a:xfrm>
            <a:off x="844550" y="4303713"/>
            <a:ext cx="5857875" cy="4391025"/>
          </a:xfrm>
          <a:noFill/>
        </p:spPr>
        <p:txBody>
          <a:bodyPr lIns="93557" tIns="46778" rIns="93557" bIns="46778"/>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“Town officials want to see if the new speed limit is reducing accidents in town. They review accident reports and see a decline in the number of accidents, proving that speeding is the cause of the previous accidents. This verifies that imposing a speed limit was the right thing to do.”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553C2746-90EB-4330-AD34-7CFCC994BF34}" type="slidenum">
              <a:rPr lang="en-US" sz="1200">
                <a:solidFill>
                  <a:schemeClr val="tx1"/>
                </a:solidFill>
              </a:rPr>
              <a:pPr eaLnBrk="1" hangingPunct="1"/>
              <a:t>19</a:t>
            </a:fld>
            <a:endParaRPr lang="en-US" sz="1200" dirty="0">
              <a:solidFill>
                <a:schemeClr val="tx1"/>
              </a:solidFill>
            </a:endParaRPr>
          </a:p>
        </p:txBody>
      </p:sp>
      <p:sp>
        <p:nvSpPr>
          <p:cNvPr id="1114115" name="Rectangle 2"/>
          <p:cNvSpPr>
            <a:spLocks noGrp="1" noRot="1" noChangeAspect="1" noChangeArrowheads="1" noTextEdit="1"/>
          </p:cNvSpPr>
          <p:nvPr>
            <p:ph type="sldImg"/>
          </p:nvPr>
        </p:nvSpPr>
        <p:spPr>
          <a:ln/>
        </p:spPr>
      </p:sp>
      <p:sp>
        <p:nvSpPr>
          <p:cNvPr id="1114116" name="Rectangle 3"/>
          <p:cNvSpPr>
            <a:spLocks noGrp="1" noChangeArrowheads="1"/>
          </p:cNvSpPr>
          <p:nvPr>
            <p:ph type="body" idx="1"/>
          </p:nvPr>
        </p:nvSpPr>
        <p:spPr>
          <a:xfrm>
            <a:off x="844550" y="4303713"/>
            <a:ext cx="5857875" cy="4391025"/>
          </a:xfrm>
          <a:noFill/>
        </p:spPr>
        <p:txBody>
          <a:bodyPr lIns="93557" tIns="46778" rIns="93557" bIns="46778"/>
          <a:lstStyle/>
          <a:p>
            <a:pPr marL="114300" indent="0" eaLnBrk="1" hangingPunct="1"/>
            <a:r>
              <a:rPr lang="en-US" b="1" dirty="0" smtClean="0"/>
              <a:t>Instructor Notes</a:t>
            </a:r>
            <a:endParaRPr lang="en-US" dirty="0" smtClean="0"/>
          </a:p>
          <a:p>
            <a:pPr marL="114300" indent="0" eaLnBrk="1" hangingPunct="1">
              <a:buFontTx/>
              <a:buChar char="•"/>
            </a:pPr>
            <a:r>
              <a:rPr lang="en-US" dirty="0" smtClean="0"/>
              <a:t> Read the following scenario to the class:</a:t>
            </a:r>
          </a:p>
          <a:p>
            <a:pPr marL="571500" lvl="1" indent="0" eaLnBrk="1" hangingPunct="1"/>
            <a:r>
              <a:rPr lang="en-US" dirty="0" smtClean="0"/>
              <a:t>“Town officials want to stay on top of the situation, so they require the police department to keep accident records and speeding tickets on file for the next five years.”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9FB44B-D281-1541-AF0C-3E5F7E4BABC7}"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49664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6995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endParaRPr lang="en-US" b="1" dirty="0">
              <a:latin typeface="Times New Roman" charset="0"/>
              <a:cs typeface="+mn-cs"/>
            </a:endParaRPr>
          </a:p>
          <a:p>
            <a:pPr marL="457200" lvl="1" indent="0" eaLnBrk="1" hangingPunct="1">
              <a:defRPr/>
            </a:pPr>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7"/>
          <p:cNvSpPr>
            <a:spLocks noGrp="1" noChangeArrowheads="1"/>
          </p:cNvSpPr>
          <p:nvPr>
            <p:ph type="sldNum" sz="quarter" idx="5"/>
          </p:nvPr>
        </p:nvSpPr>
        <p:spPr>
          <a:noFill/>
        </p:spPr>
        <p:txBody>
          <a:bodyPr/>
          <a:lstStyle>
            <a:lvl1pPr defTabSz="935038" eaLnBrk="0" hangingPunct="0">
              <a:defRPr sz="3200">
                <a:solidFill>
                  <a:srgbClr val="FFFFFF"/>
                </a:solidFill>
                <a:latin typeface="Arial" charset="0"/>
              </a:defRPr>
            </a:lvl1pPr>
            <a:lvl2pPr marL="742950" indent="-285750" defTabSz="935038" eaLnBrk="0" hangingPunct="0">
              <a:defRPr sz="3200">
                <a:solidFill>
                  <a:srgbClr val="FFFFFF"/>
                </a:solidFill>
                <a:latin typeface="Arial" charset="0"/>
              </a:defRPr>
            </a:lvl2pPr>
            <a:lvl3pPr marL="1143000" indent="-228600" defTabSz="935038" eaLnBrk="0" hangingPunct="0">
              <a:defRPr sz="3200">
                <a:solidFill>
                  <a:srgbClr val="FFFFFF"/>
                </a:solidFill>
                <a:latin typeface="Arial" charset="0"/>
              </a:defRPr>
            </a:lvl3pPr>
            <a:lvl4pPr marL="1600200" indent="-228600" defTabSz="935038" eaLnBrk="0" hangingPunct="0">
              <a:defRPr sz="3200">
                <a:solidFill>
                  <a:srgbClr val="FFFFFF"/>
                </a:solidFill>
                <a:latin typeface="Arial" charset="0"/>
              </a:defRPr>
            </a:lvl4pPr>
            <a:lvl5pPr marL="2057400" indent="-228600" defTabSz="935038" eaLnBrk="0" hangingPunct="0">
              <a:defRPr sz="3200">
                <a:solidFill>
                  <a:srgbClr val="FFFFFF"/>
                </a:solidFill>
                <a:latin typeface="Arial" charset="0"/>
              </a:defRPr>
            </a:lvl5pPr>
            <a:lvl6pPr marL="2514600" indent="-228600" defTabSz="935038" eaLnBrk="0" fontAlgn="base" hangingPunct="0">
              <a:spcBef>
                <a:spcPct val="0"/>
              </a:spcBef>
              <a:spcAft>
                <a:spcPct val="0"/>
              </a:spcAft>
              <a:defRPr sz="3200">
                <a:solidFill>
                  <a:srgbClr val="FFFFFF"/>
                </a:solidFill>
                <a:latin typeface="Arial" charset="0"/>
              </a:defRPr>
            </a:lvl6pPr>
            <a:lvl7pPr marL="2971800" indent="-228600" defTabSz="935038" eaLnBrk="0" fontAlgn="base" hangingPunct="0">
              <a:spcBef>
                <a:spcPct val="0"/>
              </a:spcBef>
              <a:spcAft>
                <a:spcPct val="0"/>
              </a:spcAft>
              <a:defRPr sz="3200">
                <a:solidFill>
                  <a:srgbClr val="FFFFFF"/>
                </a:solidFill>
                <a:latin typeface="Arial" charset="0"/>
              </a:defRPr>
            </a:lvl7pPr>
            <a:lvl8pPr marL="3429000" indent="-228600" defTabSz="935038" eaLnBrk="0" fontAlgn="base" hangingPunct="0">
              <a:spcBef>
                <a:spcPct val="0"/>
              </a:spcBef>
              <a:spcAft>
                <a:spcPct val="0"/>
              </a:spcAft>
              <a:defRPr sz="3200">
                <a:solidFill>
                  <a:srgbClr val="FFFFFF"/>
                </a:solidFill>
                <a:latin typeface="Arial" charset="0"/>
              </a:defRPr>
            </a:lvl8pPr>
            <a:lvl9pPr marL="3886200" indent="-228600" defTabSz="935038" eaLnBrk="0" fontAlgn="base" hangingPunct="0">
              <a:spcBef>
                <a:spcPct val="0"/>
              </a:spcBef>
              <a:spcAft>
                <a:spcPct val="0"/>
              </a:spcAft>
              <a:defRPr sz="3200">
                <a:solidFill>
                  <a:srgbClr val="FFFFFF"/>
                </a:solidFill>
                <a:latin typeface="Arial" charset="0"/>
              </a:defRPr>
            </a:lvl9pPr>
          </a:lstStyle>
          <a:p>
            <a:pPr eaLnBrk="1" hangingPunct="1"/>
            <a:fld id="{7E382415-884C-45D2-A90D-6BC6F66E084D}" type="slidenum">
              <a:rPr lang="en-US" sz="1200">
                <a:solidFill>
                  <a:schemeClr val="tx1"/>
                </a:solidFill>
              </a:rPr>
              <a:pPr eaLnBrk="1" hangingPunct="1"/>
              <a:t>20</a:t>
            </a:fld>
            <a:endParaRPr lang="en-US" sz="1200" dirty="0">
              <a:solidFill>
                <a:schemeClr val="tx1"/>
              </a:solidFill>
            </a:endParaRPr>
          </a:p>
        </p:txBody>
      </p:sp>
      <p:sp>
        <p:nvSpPr>
          <p:cNvPr id="1115139" name="Rectangle 2"/>
          <p:cNvSpPr>
            <a:spLocks noGrp="1" noRot="1" noChangeAspect="1" noChangeArrowheads="1" noTextEdit="1"/>
          </p:cNvSpPr>
          <p:nvPr>
            <p:ph type="sldImg"/>
          </p:nvPr>
        </p:nvSpPr>
        <p:spPr>
          <a:ln/>
        </p:spPr>
      </p:sp>
      <p:sp>
        <p:nvSpPr>
          <p:cNvPr id="1115140" name="Rectangle 3"/>
          <p:cNvSpPr>
            <a:spLocks noGrp="1" noChangeArrowheads="1"/>
          </p:cNvSpPr>
          <p:nvPr>
            <p:ph type="body" idx="1"/>
          </p:nvPr>
        </p:nvSpPr>
        <p:spPr>
          <a:xfrm>
            <a:off x="949325" y="4302125"/>
            <a:ext cx="5607050" cy="4183063"/>
          </a:xfrm>
          <a:noFill/>
        </p:spPr>
        <p:txBody>
          <a:bodyPr/>
          <a:lstStyle/>
          <a:p>
            <a:pPr eaLnBrk="1" hangingPunct="1"/>
            <a:r>
              <a:rPr lang="en-US" b="1" dirty="0" smtClean="0"/>
              <a:t>Instructor Notes</a:t>
            </a:r>
          </a:p>
          <a:p>
            <a:pPr eaLnBrk="1" hangingPunct="1"/>
            <a:r>
              <a:rPr lang="en-US" dirty="0" smtClean="0"/>
              <a:t>Answers:</a:t>
            </a:r>
          </a:p>
          <a:p>
            <a:pPr lvl="1" eaLnBrk="1" hangingPunct="1">
              <a:buFontTx/>
              <a:buAutoNum type="arabicPeriod"/>
            </a:pPr>
            <a:r>
              <a:rPr lang="en-US" dirty="0" smtClean="0"/>
              <a:t>Accidents (conduct a hazard analysis)</a:t>
            </a:r>
          </a:p>
          <a:p>
            <a:pPr lvl="1" eaLnBrk="1" hangingPunct="1">
              <a:buFontTx/>
              <a:buAutoNum type="arabicPeriod"/>
            </a:pPr>
            <a:r>
              <a:rPr lang="en-US" dirty="0" smtClean="0"/>
              <a:t>Lowering the speed limit (determine critical control points)</a:t>
            </a:r>
          </a:p>
          <a:p>
            <a:pPr lvl="1" eaLnBrk="1" hangingPunct="1">
              <a:buFontTx/>
              <a:buAutoNum type="arabicPeriod"/>
            </a:pPr>
            <a:r>
              <a:rPr lang="en-US" dirty="0" smtClean="0"/>
              <a:t>A speed limit of 50 mph (establish critical limits)</a:t>
            </a:r>
          </a:p>
          <a:p>
            <a:pPr lvl="1" eaLnBrk="1" hangingPunct="1">
              <a:buFontTx/>
              <a:buAutoNum type="arabicPeriod"/>
            </a:pPr>
            <a:r>
              <a:rPr lang="en-US" dirty="0" smtClean="0"/>
              <a:t>Police monitored the speed of cars using radar (establish monitoring procedures)</a:t>
            </a:r>
          </a:p>
          <a:p>
            <a:pPr lvl="1" eaLnBrk="1" hangingPunct="1">
              <a:buFontTx/>
              <a:buAutoNum type="arabicPeriod"/>
            </a:pPr>
            <a:r>
              <a:rPr lang="en-US" dirty="0" smtClean="0"/>
              <a:t>Drivers were given tickets when caught speeding (identify corrective actions)</a:t>
            </a:r>
          </a:p>
          <a:p>
            <a:pPr lvl="1" eaLnBrk="1" hangingPunct="1">
              <a:buFontTx/>
              <a:buAutoNum type="arabicPeriod"/>
            </a:pPr>
            <a:r>
              <a:rPr lang="en-US" dirty="0" smtClean="0"/>
              <a:t>Reviewed accident reports (verify the system works)</a:t>
            </a:r>
          </a:p>
          <a:p>
            <a:pPr lvl="1" eaLnBrk="1" hangingPunct="1">
              <a:buFontTx/>
              <a:buAutoNum type="arabicPeriod"/>
            </a:pPr>
            <a:r>
              <a:rPr lang="en-US" dirty="0" smtClean="0"/>
              <a:t>Required police to keep accident records and speeding tickets on file for five years (establish record keeping and documentation procedures)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DCDF05-773D-DE4D-91BA-8DD072DAF35D}"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505859" name="Rectangle 2"/>
          <p:cNvSpPr>
            <a:spLocks noGrp="1" noRot="1" noChangeAspect="1" noChangeArrowheads="1" noTextEdit="1"/>
          </p:cNvSpPr>
          <p:nvPr>
            <p:ph type="sldImg"/>
          </p:nvPr>
        </p:nvSpPr>
        <p:spPr>
          <a:xfrm>
            <a:off x="1182688" y="696913"/>
            <a:ext cx="4648200" cy="3486150"/>
          </a:xfrm>
          <a:ln/>
        </p:spPr>
      </p:sp>
      <p:sp>
        <p:nvSpPr>
          <p:cNvPr id="505860"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41E4A1-41BF-D545-A3D5-64EE4ED4C851}"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506883" name="Rectangle 2"/>
          <p:cNvSpPr>
            <a:spLocks noGrp="1" noRot="1" noChangeAspect="1" noChangeArrowheads="1" noTextEdit="1"/>
          </p:cNvSpPr>
          <p:nvPr>
            <p:ph type="sldImg"/>
          </p:nvPr>
        </p:nvSpPr>
        <p:spPr>
          <a:xfrm>
            <a:off x="1182688" y="696913"/>
            <a:ext cx="4648200" cy="3486150"/>
          </a:xfrm>
          <a:ln/>
        </p:spPr>
      </p:sp>
      <p:sp>
        <p:nvSpPr>
          <p:cNvPr id="506884"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2768A3-EE04-3149-935F-8021B398316A}"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507907" name="Rectangle 2"/>
          <p:cNvSpPr>
            <a:spLocks noGrp="1" noRot="1" noChangeAspect="1" noChangeArrowheads="1" noTextEdit="1"/>
          </p:cNvSpPr>
          <p:nvPr>
            <p:ph type="sldImg"/>
          </p:nvPr>
        </p:nvSpPr>
        <p:spPr>
          <a:xfrm>
            <a:off x="1182688" y="696913"/>
            <a:ext cx="4648200" cy="3486150"/>
          </a:xfrm>
          <a:ln/>
        </p:spPr>
      </p:sp>
      <p:sp>
        <p:nvSpPr>
          <p:cNvPr id="507908"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256695A-C879-6249-B6B3-084070EB95B6}"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508931" name="Rectangle 2"/>
          <p:cNvSpPr>
            <a:spLocks noGrp="1" noRot="1" noChangeAspect="1" noChangeArrowheads="1" noTextEdit="1"/>
          </p:cNvSpPr>
          <p:nvPr>
            <p:ph type="sldImg"/>
          </p:nvPr>
        </p:nvSpPr>
        <p:spPr>
          <a:xfrm>
            <a:off x="1182688" y="696913"/>
            <a:ext cx="4648200" cy="3486150"/>
          </a:xfrm>
          <a:ln/>
        </p:spPr>
      </p:sp>
      <p:sp>
        <p:nvSpPr>
          <p:cNvPr id="508932"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D31866-E49E-E14C-9836-ABD7A70B223A}"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509955" name="Rectangle 2"/>
          <p:cNvSpPr>
            <a:spLocks noGrp="1" noRot="1" noChangeAspect="1" noChangeArrowheads="1" noTextEdit="1"/>
          </p:cNvSpPr>
          <p:nvPr>
            <p:ph type="sldImg"/>
          </p:nvPr>
        </p:nvSpPr>
        <p:spPr>
          <a:xfrm>
            <a:off x="1182688" y="696913"/>
            <a:ext cx="4648200" cy="3486150"/>
          </a:xfrm>
          <a:ln/>
        </p:spPr>
      </p:sp>
      <p:sp>
        <p:nvSpPr>
          <p:cNvPr id="509956"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746F20-3A5F-BC48-8CAF-DFC22A2C5B2F}"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510979" name="Rectangle 2"/>
          <p:cNvSpPr>
            <a:spLocks noGrp="1" noRot="1" noChangeAspect="1" noChangeArrowheads="1" noTextEdit="1"/>
          </p:cNvSpPr>
          <p:nvPr>
            <p:ph type="sldImg"/>
          </p:nvPr>
        </p:nvSpPr>
        <p:spPr>
          <a:xfrm>
            <a:off x="1182688" y="696913"/>
            <a:ext cx="4648200" cy="3486150"/>
          </a:xfrm>
          <a:ln/>
        </p:spPr>
      </p:sp>
      <p:sp>
        <p:nvSpPr>
          <p:cNvPr id="468995" name="Notes Placeholder 1"/>
          <p:cNvSpPr>
            <a:spLocks noGrp="1"/>
          </p:cNvSpPr>
          <p:nvPr>
            <p:ph type="body" idx="1"/>
          </p:nvPr>
        </p:nvSpPr>
        <p:spPr>
          <a:noFill/>
        </p:spPr>
        <p:txBody>
          <a:bodyPr/>
          <a:lstStyle/>
          <a:p>
            <a:pPr marL="457200" lvl="1" indent="0">
              <a:buFontTx/>
              <a:buNone/>
            </a:pPr>
            <a:endParaRPr lang="en-US" sz="1800" dirty="0">
              <a:latin typeface="Times New Roman" charset="0"/>
            </a:endParaRPr>
          </a:p>
          <a:p>
            <a:pPr lvl="1"/>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79B0447-8312-5942-9732-2723776BBC47}"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512003" name="Rectangle 2"/>
          <p:cNvSpPr>
            <a:spLocks noGrp="1" noRot="1" noChangeAspect="1" noChangeArrowheads="1" noTextEdit="1"/>
          </p:cNvSpPr>
          <p:nvPr>
            <p:ph type="sldImg"/>
          </p:nvPr>
        </p:nvSpPr>
        <p:spPr>
          <a:xfrm>
            <a:off x="1182688" y="696913"/>
            <a:ext cx="4648200" cy="3486150"/>
          </a:xfrm>
          <a:ln/>
        </p:spPr>
      </p:sp>
      <p:sp>
        <p:nvSpPr>
          <p:cNvPr id="471043" name="Rectangle 3"/>
          <p:cNvSpPr>
            <a:spLocks noGrp="1" noChangeArrowheads="1"/>
          </p:cNvSpPr>
          <p:nvPr>
            <p:ph type="body" idx="1"/>
          </p:nvPr>
        </p:nvSpPr>
        <p:spPr>
          <a:xfrm>
            <a:off x="876300" y="4465638"/>
            <a:ext cx="5318125" cy="4183062"/>
          </a:xfrm>
          <a:noFill/>
        </p:spPr>
        <p:txBody>
          <a:bodyPr/>
          <a:lstStyle/>
          <a:p>
            <a:pPr marL="0" indent="0" eaLnBrk="1" hangingPunct="1">
              <a:buFontTx/>
              <a:buNone/>
            </a:pPr>
            <a:endParaRPr lang="en-US" dirty="0">
              <a:latin typeface="Times New Roman" charset="0"/>
            </a:endParaRPr>
          </a:p>
          <a:p>
            <a:pPr marL="115888" indent="-115888" eaLnBrk="1" hangingPunct="1"/>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6F865-5A97-A34D-9EFD-48986F0D77B6}"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513027" name="Rectangle 2"/>
          <p:cNvSpPr>
            <a:spLocks noGrp="1" noRot="1" noChangeAspect="1" noChangeArrowheads="1" noTextEdit="1"/>
          </p:cNvSpPr>
          <p:nvPr>
            <p:ph type="sldImg"/>
          </p:nvPr>
        </p:nvSpPr>
        <p:spPr>
          <a:xfrm>
            <a:off x="1182688" y="696913"/>
            <a:ext cx="4648200" cy="3486150"/>
          </a:xfrm>
          <a:ln/>
        </p:spPr>
      </p:sp>
      <p:sp>
        <p:nvSpPr>
          <p:cNvPr id="51302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Some food processes are highly specialized and can be a serious health risk if specific procedures are not followed. Typically these processes are carried out at processing plants.</a:t>
            </a:r>
          </a:p>
          <a:p>
            <a:pPr eaLnBrk="1" hangingPunct="1">
              <a:buFontTx/>
              <a:buChar char="•"/>
              <a:defRPr/>
            </a:pPr>
            <a:r>
              <a:rPr lang="en-US" dirty="0">
                <a:latin typeface="Times New Roman" charset="0"/>
                <a:cs typeface="+mn-cs"/>
              </a:rPr>
              <a:t>A variance from the regulatory authority will be required before processing food this way. A variance is a document that allows a requirement to be waived or changed.</a:t>
            </a:r>
          </a:p>
          <a:p>
            <a:pPr eaLnBrk="1" hangingPunct="1">
              <a:buFontTx/>
              <a:buChar char="•"/>
              <a:defRPr/>
            </a:pPr>
            <a:r>
              <a:rPr lang="en-US" dirty="0">
                <a:latin typeface="Times New Roman" charset="0"/>
                <a:cs typeface="+mn-cs"/>
              </a:rPr>
              <a:t>A HACCP plan may also be required if the processing method carries a higher risk of causing a foodborne illness. There may also be dangers unique to these processes that are best addressed by HACCP</a:t>
            </a:r>
            <a:r>
              <a:rPr lang="en-US" dirty="0" smtClean="0">
                <a:latin typeface="Times New Roman" charset="0"/>
                <a:cs typeface="+mn-cs"/>
              </a:rPr>
              <a:t>.</a:t>
            </a:r>
            <a:endParaRPr lang="en-US"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8EBC0B-6993-C342-B697-328E208CD348}"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514051" name="Rectangle 2"/>
          <p:cNvSpPr>
            <a:spLocks noGrp="1" noRot="1" noChangeAspect="1" noChangeArrowheads="1" noTextEdit="1"/>
          </p:cNvSpPr>
          <p:nvPr>
            <p:ph type="sldImg"/>
          </p:nvPr>
        </p:nvSpPr>
        <p:spPr>
          <a:xfrm>
            <a:off x="1182688" y="696913"/>
            <a:ext cx="4648200" cy="3486150"/>
          </a:xfrm>
          <a:ln/>
        </p:spPr>
      </p:sp>
      <p:sp>
        <p:nvSpPr>
          <p:cNvPr id="5140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Always check with your local regulatory authority to see if a variance is also required when prepping food in these ways.</a:t>
            </a:r>
          </a:p>
          <a:p>
            <a:pPr eaLnBrk="1" hangingPunct="1">
              <a:buFontTx/>
              <a:buChar char="•"/>
              <a:defRPr/>
            </a:pPr>
            <a:r>
              <a:rPr lang="en-US" dirty="0">
                <a:latin typeface="Times New Roman" charset="0"/>
                <a:cs typeface="+mn-cs"/>
              </a:rPr>
              <a:t>A HACCP plan is required when packaging food using reduced-oxygen packaging (ROP) methods. This includes MAP, vacuum-packed, and </a:t>
            </a:r>
            <a:r>
              <a:rPr lang="en-US" i="1" dirty="0">
                <a:latin typeface="Times New Roman" charset="0"/>
                <a:cs typeface="+mn-cs"/>
              </a:rPr>
              <a:t>sous vide</a:t>
            </a:r>
            <a:r>
              <a:rPr lang="en-US" dirty="0">
                <a:latin typeface="Times New Roman" charset="0"/>
                <a:cs typeface="+mn-cs"/>
              </a:rPr>
              <a:t> food. </a:t>
            </a: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in these ways.</a:t>
            </a:r>
          </a:p>
          <a:p>
            <a:pPr eaLnBrk="1" hangingPunct="1">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5E8A40-5654-3C42-986F-1C45EE1FF18E}"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497667" name="Rectangle 2"/>
          <p:cNvSpPr>
            <a:spLocks noGrp="1" noRot="1" noChangeAspect="1" noChangeArrowheads="1" noTextEdit="1"/>
          </p:cNvSpPr>
          <p:nvPr>
            <p:ph type="sldImg"/>
          </p:nvPr>
        </p:nvSpPr>
        <p:spPr>
          <a:xfrm>
            <a:off x="1182688" y="696913"/>
            <a:ext cx="4648200" cy="3486150"/>
          </a:xfrm>
          <a:ln/>
        </p:spPr>
      </p:sp>
      <p:sp>
        <p:nvSpPr>
          <p:cNvPr id="49766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30</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 using the next several PowerPoint slides.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 B, C, D, E, F, and G 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marL="114300" indent="-114300" eaLnBrk="1" hangingPunct="1">
              <a:buFontTx/>
              <a:buChar char="•"/>
              <a:defRPr/>
            </a:pPr>
            <a:endParaRPr lang="en-US" b="0"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The answer is D.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Once critical limits have been created, determine the best way for your operation to check them. Make sure the limits are consistently met. Identify who will monitor them and how often.</a:t>
            </a: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 </a:t>
            </a: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The answer is G.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Maintain your HACCP plan and keep all documentation created when developing it. Keep records for the following actions:</a:t>
            </a:r>
          </a:p>
          <a:p>
            <a:pPr lvl="1"/>
            <a:r>
              <a:rPr lang="en-US" sz="1200" b="0" i="0" u="none" strike="noStrike" kern="1200" baseline="0" dirty="0" smtClean="0">
                <a:solidFill>
                  <a:schemeClr val="tx1"/>
                </a:solidFill>
                <a:latin typeface="Times New Roman" pitchFamily="18" charset="0"/>
                <a:ea typeface="ＭＳ Ｐゴシック" charset="0"/>
                <a:cs typeface="ＭＳ Ｐゴシック" charset="0"/>
              </a:rPr>
              <a:t>• Monitoring activities</a:t>
            </a:r>
          </a:p>
          <a:p>
            <a:pPr lvl="1"/>
            <a:r>
              <a:rPr lang="en-US" sz="1200" b="0" i="0" u="none" strike="noStrike" kern="1200" baseline="0" dirty="0" smtClean="0">
                <a:solidFill>
                  <a:schemeClr val="tx1"/>
                </a:solidFill>
                <a:latin typeface="Times New Roman" pitchFamily="18" charset="0"/>
                <a:ea typeface="ＭＳ Ｐゴシック" charset="0"/>
                <a:cs typeface="ＭＳ Ｐゴシック" charset="0"/>
              </a:rPr>
              <a:t>• Taking corrective action</a:t>
            </a:r>
          </a:p>
          <a:p>
            <a:pPr lvl="1"/>
            <a:r>
              <a:rPr lang="en-US" sz="1200" b="0" i="0" u="none" strike="noStrike" kern="1200" baseline="0" dirty="0" smtClean="0">
                <a:solidFill>
                  <a:schemeClr val="tx1"/>
                </a:solidFill>
                <a:latin typeface="Times New Roman" pitchFamily="18" charset="0"/>
                <a:ea typeface="ＭＳ Ｐゴシック" charset="0"/>
                <a:cs typeface="ＭＳ Ｐゴシック" charset="0"/>
              </a:rPr>
              <a:t>• Validating equipment (checking for good working condition)</a:t>
            </a:r>
          </a:p>
          <a:p>
            <a:pPr lvl="1"/>
            <a:r>
              <a:rPr lang="en-US" sz="1200" b="0" i="0" u="none" strike="noStrike" kern="1200" baseline="0" dirty="0" smtClean="0">
                <a:solidFill>
                  <a:schemeClr val="tx1"/>
                </a:solidFill>
                <a:latin typeface="Times New Roman" pitchFamily="18" charset="0"/>
                <a:ea typeface="ＭＳ Ｐゴシック" charset="0"/>
                <a:cs typeface="ＭＳ Ｐゴシック" charset="0"/>
              </a:rPr>
              <a:t>• Working with suppliers (i.e., shelf-life studies, invoices, specifications, challenge studies, etc.)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First, identify and assess potential hazards in the food you serve. Start by looking at how food is processed in your operation. Many types of food are processed in similar ways.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Find the points in the process where the identified hazard(s) can be prevented, eliminated, or reduced to safe levels. These are the critical control points (CCPs). Depending on the process, there may be more than one CCP.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The answer is E.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Identify steps that must be taken when a critical limit is not met. These steps should be determined in advance.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The answer is C.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For each CCP, establish minimum or maximum limits. These limits must be met to prevent or eliminate the hazard, or to reduce it to a safe level.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effectLst/>
                <a:latin typeface="Times New Roman" pitchFamily="18" charset="0"/>
                <a:ea typeface="ＭＳ Ｐゴシック" charset="0"/>
                <a:cs typeface="ＭＳ Ｐゴシック" charset="0"/>
              </a:rPr>
              <a:t>The answer is F.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Determine if the plan is working as intended. Evaluate it on a regular basis. Use your monitoring charts, records, hazard analysis, etc.; and determine if your plan prevents, reduces, or eliminates identified hazards.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ED001-FE92-8543-A8DB-2116DCB7E591}"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98691" name="Rectangle 2"/>
          <p:cNvSpPr>
            <a:spLocks noGrp="1" noRot="1" noChangeAspect="1" noChangeArrowheads="1" noTextEdit="1"/>
          </p:cNvSpPr>
          <p:nvPr>
            <p:ph type="sldImg"/>
          </p:nvPr>
        </p:nvSpPr>
        <p:spPr>
          <a:xfrm>
            <a:off x="1182688" y="696913"/>
            <a:ext cx="4648200" cy="3486150"/>
          </a:xfrm>
          <a:ln/>
        </p:spPr>
      </p:sp>
      <p:sp>
        <p:nvSpPr>
          <p:cNvPr id="49869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1A0F39-7E45-7E47-8829-BDB4169F6707}"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499715"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647700" y="4533900"/>
            <a:ext cx="5608638" cy="4183063"/>
          </a:xfrm>
        </p:spPr>
        <p:txBody>
          <a:bodyPr/>
          <a:lstStyle/>
          <a:p>
            <a:r>
              <a:rPr lang="en-US" b="1" dirty="0" smtClean="0"/>
              <a:t>Instructor Notes</a:t>
            </a:r>
          </a:p>
          <a:p>
            <a:pPr eaLnBrk="1" hangingPunct="1">
              <a:buFont typeface="Arial" charset="0"/>
              <a:buChar char="•"/>
            </a:pPr>
            <a:r>
              <a:rPr lang="en-US" dirty="0" smtClean="0"/>
              <a:t>It is the manager’s responsibility to actively control these and other risk factors for foodborne illness. This is called active managerial control. It is important to note that active managerial control is proactive rather than reactive. You must anticipate these risks and plan for them. </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E8BD86-C9EE-DA4B-B842-2058EBCA18A6}"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500739" name="Rectangle 2"/>
          <p:cNvSpPr>
            <a:spLocks noGrp="1" noRot="1" noChangeAspect="1" noChangeArrowheads="1" noTextEdit="1"/>
          </p:cNvSpPr>
          <p:nvPr>
            <p:ph type="sldImg"/>
          </p:nvPr>
        </p:nvSpPr>
        <p:spPr>
          <a:xfrm>
            <a:off x="1182688" y="696913"/>
            <a:ext cx="4648200" cy="3486150"/>
          </a:xfrm>
          <a:ln/>
        </p:spPr>
      </p:sp>
      <p:sp>
        <p:nvSpPr>
          <p:cNvPr id="50074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 typeface="Arial" charset="0"/>
              <a:buChar char="•"/>
            </a:pPr>
            <a:r>
              <a:rPr lang="en-US" dirty="0"/>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r>
              <a:rPr lang="en-US" dirty="0" smtClean="0"/>
              <a:t>Monitoring </a:t>
            </a:r>
            <a:r>
              <a:rPr lang="en-US" dirty="0"/>
              <a:t>is critical to the success of active managerial control. Food will be safe if managers monitor critical activities in the operation. </a:t>
            </a:r>
          </a:p>
          <a:p>
            <a:pPr eaLnBrk="1" hangingPunct="1">
              <a:buFont typeface="Arial" charset="0"/>
              <a:buChar char="•"/>
            </a:pPr>
            <a:r>
              <a:rPr lang="en-US" dirty="0" smtClean="0"/>
              <a:t>Managers </a:t>
            </a:r>
            <a:r>
              <a:rPr lang="en-US" dirty="0"/>
              <a:t>must also take the necessary corrective action when required. They must also verify that the actions taken to control the risk factors for foodborne illness are actually working.</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3B2F752-2615-A648-BAC6-064FD8A81B3A}"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501763" name="Rectangle 2"/>
          <p:cNvSpPr>
            <a:spLocks noGrp="1" noRot="1" noChangeAspect="1" noChangeArrowheads="1" noTextEdit="1"/>
          </p:cNvSpPr>
          <p:nvPr>
            <p:ph type="sldImg"/>
          </p:nvPr>
        </p:nvSpPr>
        <p:spPr>
          <a:xfrm>
            <a:off x="1182688" y="696913"/>
            <a:ext cx="4648200" cy="3486150"/>
          </a:xfrm>
          <a:ln/>
        </p:spPr>
      </p:sp>
      <p:sp>
        <p:nvSpPr>
          <p:cNvPr id="501764"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Demonstration of knowledge: As a manager, you must be able to show that you know what to do to keep food safe. Becoming certified in food safety is one way to show this.</a:t>
            </a:r>
          </a:p>
          <a:p>
            <a:pPr eaLnBrk="1" hangingPunct="1">
              <a:buFontTx/>
              <a:buChar char="•"/>
              <a:defRPr/>
            </a:pPr>
            <a:r>
              <a:rPr lang="en-US" dirty="0">
                <a:latin typeface="Times New Roman" charset="0"/>
                <a:cs typeface="+mn-cs"/>
              </a:rPr>
              <a:t>Staff 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dirty="0">
                <a:latin typeface="Times New Roman" charset="0"/>
                <a:cs typeface="+mn-cs"/>
              </a:rPr>
              <a:t>Controlling hands as a vehicle of contamination: Controls must be put in place to prevent bare-hand contact with ready-to-eat food. This might include requiring the use of tongs to handle ready-to-eat food.</a:t>
            </a:r>
          </a:p>
          <a:p>
            <a:pPr eaLnBrk="1" hangingPunct="1">
              <a:buFontTx/>
              <a:buChar char="•"/>
              <a:defRPr/>
            </a:pPr>
            <a:r>
              <a:rPr lang="en-US" dirty="0">
                <a:latin typeface="Times New Roman" charset="0"/>
                <a:cs typeface="+mn-cs"/>
              </a:rPr>
              <a:t>Time 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dirty="0">
                <a:latin typeface="Times New Roman" charset="0"/>
                <a:cs typeface="+mn-cs"/>
              </a:rPr>
              <a:t>Consumer 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FD39E8-DE6F-9642-8334-17E1B1F7D752}"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502787" name="Rectangle 2"/>
          <p:cNvSpPr>
            <a:spLocks noGrp="1" noRot="1" noChangeAspect="1" noChangeArrowheads="1" noTextEdit="1"/>
          </p:cNvSpPr>
          <p:nvPr>
            <p:ph type="sldImg"/>
          </p:nvPr>
        </p:nvSpPr>
        <p:spPr>
          <a:xfrm>
            <a:off x="1182688" y="696913"/>
            <a:ext cx="4648200" cy="3486150"/>
          </a:xfrm>
          <a:ln/>
        </p:spPr>
      </p:sp>
      <p:sp>
        <p:nvSpPr>
          <p:cNvPr id="5027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There 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6DFB54-DE81-0E46-98FD-7AF0D98E9409}"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503811" name="Rectangle 2"/>
          <p:cNvSpPr>
            <a:spLocks noGrp="1" noRot="1" noChangeAspect="1" noChangeArrowheads="1" noTextEdit="1"/>
          </p:cNvSpPr>
          <p:nvPr>
            <p:ph type="sldImg"/>
          </p:nvPr>
        </p:nvSpPr>
        <p:spPr>
          <a:xfrm>
            <a:off x="1182688" y="696913"/>
            <a:ext cx="4648200" cy="3486150"/>
          </a:xfrm>
          <a:ln/>
        </p:spPr>
      </p:sp>
      <p:sp>
        <p:nvSpPr>
          <p:cNvPr id="503812" name="Notes Placeholder 1"/>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a:latin typeface="Times New Roman" charset="0"/>
                <a:cs typeface="+mn-cs"/>
              </a:rPr>
              <a:t>Each HACCP plan is unique, a plan that works for one operation may not work for another.</a:t>
            </a:r>
          </a:p>
          <a:p>
            <a:pPr>
              <a:defRPr/>
            </a:pPr>
            <a:endParaRPr lang="en-US"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092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a:t>
            </a:r>
            <a:r>
              <a:rPr lang="en-US" dirty="0" smtClean="0">
                <a:latin typeface="Arial Narrow" charset="0"/>
                <a:cs typeface="+mn-cs"/>
              </a:rPr>
              <a:t>seven </a:t>
            </a:r>
            <a:r>
              <a:rPr lang="en-US" dirty="0">
                <a:latin typeface="Arial Narrow" charset="0"/>
                <a:cs typeface="+mn-cs"/>
              </a:rPr>
              <a:t>HACCP </a:t>
            </a:r>
            <a:r>
              <a:rPr lang="en-US" dirty="0" smtClean="0">
                <a:latin typeface="Arial Narrow" charset="0"/>
                <a:cs typeface="+mn-cs"/>
              </a:rPr>
              <a:t>principles:</a:t>
            </a:r>
            <a:endParaRPr lang="en-US" dirty="0">
              <a:latin typeface="Arial Narrow" charset="0"/>
              <a:cs typeface="+mn-cs"/>
            </a:endParaRP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8-10</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xmlns="" val="247290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33475"/>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Time for a HACCP Story</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8-11</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xmlns="" val="122444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592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1E5298"/>
                </a:solidFill>
                <a:latin typeface="Arial Narrow" pitchFamily="34" charset="0"/>
                <a:cs typeface="Times New Roman" pitchFamily="18" charset="0"/>
              </a:rPr>
              <a:t>The Situation</a:t>
            </a:r>
            <a:r>
              <a:rPr lang="en-US" sz="2400" dirty="0">
                <a:solidFill>
                  <a:srgbClr val="009DDC"/>
                </a:solidFill>
                <a:latin typeface="Arial Narrow" pitchFamily="34" charset="0"/>
                <a:cs typeface="Times New Roman" pitchFamily="18" charset="0"/>
              </a:rPr>
              <a:t> </a:t>
            </a:r>
            <a:r>
              <a:rPr lang="en-US" sz="2400" dirty="0">
                <a:solidFill>
                  <a:srgbClr val="009DDC"/>
                </a:solidFill>
                <a:latin typeface="Arial Narrow" pitchFamily="34" charset="0"/>
              </a:rPr>
              <a:t> </a:t>
            </a:r>
          </a:p>
        </p:txBody>
      </p:sp>
      <p:pic>
        <p:nvPicPr>
          <p:cNvPr id="465924" name="Picture 4" descr="HACCP_0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52688" y="1957388"/>
            <a:ext cx="364807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8-12</a:t>
            </a:r>
          </a:p>
        </p:txBody>
      </p:sp>
    </p:spTree>
    <p:extLst>
      <p:ext uri="{BB962C8B-B14F-4D97-AF65-F5344CB8AC3E}">
        <p14:creationId xmlns:p14="http://schemas.microsoft.com/office/powerpoint/2010/main" xmlns="" val="3648053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694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1E5298"/>
                </a:solidFill>
                <a:latin typeface="Arial Narrow" pitchFamily="34" charset="0"/>
                <a:cs typeface="Times New Roman" pitchFamily="18" charset="0"/>
              </a:rPr>
              <a:t>1. Conduct a hazard analysis</a:t>
            </a:r>
            <a:r>
              <a:rPr lang="en-US" sz="2400" dirty="0">
                <a:solidFill>
                  <a:srgbClr val="009DDC"/>
                </a:solidFill>
                <a:latin typeface="Arial Narrow" pitchFamily="34" charset="0"/>
              </a:rPr>
              <a:t> </a:t>
            </a:r>
          </a:p>
        </p:txBody>
      </p:sp>
      <p:pic>
        <p:nvPicPr>
          <p:cNvPr id="466948" name="Picture 4" descr="HACCP_0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8-13</a:t>
            </a:r>
          </a:p>
        </p:txBody>
      </p:sp>
    </p:spTree>
    <p:extLst>
      <p:ext uri="{BB962C8B-B14F-4D97-AF65-F5344CB8AC3E}">
        <p14:creationId xmlns:p14="http://schemas.microsoft.com/office/powerpoint/2010/main" xmlns="" val="201125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7971"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1E5298"/>
                </a:solidFill>
                <a:latin typeface="Arial Narrow" pitchFamily="34" charset="0"/>
                <a:cs typeface="Times New Roman" pitchFamily="18" charset="0"/>
              </a:rPr>
              <a:t>2. Determine critical control points</a:t>
            </a:r>
            <a:endParaRPr lang="en-US" sz="2400" dirty="0">
              <a:solidFill>
                <a:srgbClr val="009DDC"/>
              </a:solidFill>
              <a:latin typeface="Arial Narrow" pitchFamily="34" charset="0"/>
            </a:endParaRPr>
          </a:p>
        </p:txBody>
      </p:sp>
      <p:pic>
        <p:nvPicPr>
          <p:cNvPr id="467972" name="Picture 4" descr="HACCP_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8-14</a:t>
            </a:r>
          </a:p>
        </p:txBody>
      </p:sp>
    </p:spTree>
    <p:extLst>
      <p:ext uri="{BB962C8B-B14F-4D97-AF65-F5344CB8AC3E}">
        <p14:creationId xmlns:p14="http://schemas.microsoft.com/office/powerpoint/2010/main" xmlns="" val="42901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8995"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1E5298"/>
                </a:solidFill>
                <a:latin typeface="Arial Narrow" pitchFamily="34" charset="0"/>
                <a:cs typeface="Times New Roman" pitchFamily="18" charset="0"/>
              </a:rPr>
              <a:t>3. Establish critical limits</a:t>
            </a:r>
            <a:r>
              <a:rPr lang="en-US" sz="2400" b="1" dirty="0">
                <a:solidFill>
                  <a:srgbClr val="009DDC"/>
                </a:solidFill>
                <a:latin typeface="Arial Narrow" pitchFamily="34" charset="0"/>
                <a:cs typeface="Times New Roman" pitchFamily="18" charset="0"/>
              </a:rPr>
              <a:t> </a:t>
            </a:r>
            <a:r>
              <a:rPr lang="en-US" sz="2400" dirty="0">
                <a:solidFill>
                  <a:srgbClr val="009DDC"/>
                </a:solidFill>
                <a:latin typeface="Arial Narrow" pitchFamily="34" charset="0"/>
              </a:rPr>
              <a:t> </a:t>
            </a:r>
          </a:p>
        </p:txBody>
      </p:sp>
      <p:pic>
        <p:nvPicPr>
          <p:cNvPr id="468996" name="Picture 4" descr="HACCP_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43163" y="1973263"/>
            <a:ext cx="3657600" cy="366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8-15</a:t>
            </a:r>
          </a:p>
        </p:txBody>
      </p:sp>
    </p:spTree>
    <p:extLst>
      <p:ext uri="{BB962C8B-B14F-4D97-AF65-F5344CB8AC3E}">
        <p14:creationId xmlns:p14="http://schemas.microsoft.com/office/powerpoint/2010/main" xmlns="" val="196448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0019" name="Rectangle 3"/>
          <p:cNvSpPr>
            <a:spLocks noChangeArrowheads="1"/>
          </p:cNvSpPr>
          <p:nvPr/>
        </p:nvSpPr>
        <p:spPr bwMode="auto">
          <a:xfrm>
            <a:off x="1117600" y="1128713"/>
            <a:ext cx="72453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1E5298"/>
                </a:solidFill>
                <a:latin typeface="Arial Narrow" pitchFamily="34" charset="0"/>
                <a:cs typeface="Times New Roman" pitchFamily="18" charset="0"/>
              </a:rPr>
              <a:t>4. Establish monitoring procedures</a:t>
            </a:r>
            <a:endParaRPr lang="en-US" sz="2400" dirty="0">
              <a:solidFill>
                <a:srgbClr val="009DDC"/>
              </a:solidFill>
              <a:latin typeface="Arial Narrow" pitchFamily="34" charset="0"/>
            </a:endParaRPr>
          </a:p>
        </p:txBody>
      </p:sp>
      <p:sp>
        <p:nvSpPr>
          <p:cNvPr id="470020" name="Rectangle 4"/>
          <p:cNvSpPr>
            <a:spLocks noChangeArrowheads="1"/>
          </p:cNvSpPr>
          <p:nvPr/>
        </p:nvSpPr>
        <p:spPr bwMode="auto">
          <a:xfrm>
            <a:off x="2468563" y="3089275"/>
            <a:ext cx="3632200" cy="2255838"/>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pic>
        <p:nvPicPr>
          <p:cNvPr id="470021" name="Picture 5" descr="HACCP_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52688" y="1973263"/>
            <a:ext cx="366712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8-16</a:t>
            </a:r>
          </a:p>
        </p:txBody>
      </p:sp>
    </p:spTree>
    <p:extLst>
      <p:ext uri="{BB962C8B-B14F-4D97-AF65-F5344CB8AC3E}">
        <p14:creationId xmlns:p14="http://schemas.microsoft.com/office/powerpoint/2010/main" xmlns="" val="2519826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104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1E5298"/>
                </a:solidFill>
                <a:latin typeface="Arial Narrow" pitchFamily="34" charset="0"/>
                <a:cs typeface="Times New Roman" pitchFamily="18" charset="0"/>
              </a:rPr>
              <a:t>5. Identify corrective actions</a:t>
            </a:r>
            <a:endParaRPr lang="en-US" sz="2400" dirty="0">
              <a:solidFill>
                <a:srgbClr val="009DDC"/>
              </a:solidFill>
              <a:latin typeface="Arial Narrow" pitchFamily="34" charset="0"/>
            </a:endParaRPr>
          </a:p>
        </p:txBody>
      </p:sp>
      <p:sp>
        <p:nvSpPr>
          <p:cNvPr id="471044" name="Rectangle 4"/>
          <p:cNvSpPr>
            <a:spLocks noChangeArrowheads="1"/>
          </p:cNvSpPr>
          <p:nvPr/>
        </p:nvSpPr>
        <p:spPr bwMode="auto">
          <a:xfrm>
            <a:off x="3222625" y="2884488"/>
            <a:ext cx="2698750" cy="2025650"/>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pic>
        <p:nvPicPr>
          <p:cNvPr id="471045" name="Picture 5" descr="HACCP_0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52688" y="1973263"/>
            <a:ext cx="36766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8-17</a:t>
            </a:r>
          </a:p>
        </p:txBody>
      </p:sp>
    </p:spTree>
    <p:extLst>
      <p:ext uri="{BB962C8B-B14F-4D97-AF65-F5344CB8AC3E}">
        <p14:creationId xmlns:p14="http://schemas.microsoft.com/office/powerpoint/2010/main" xmlns="" val="3780793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206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1E5298"/>
                </a:solidFill>
                <a:latin typeface="Arial Narrow" pitchFamily="34" charset="0"/>
                <a:cs typeface="Times New Roman" pitchFamily="18" charset="0"/>
              </a:rPr>
              <a:t>6. Verify the system works</a:t>
            </a:r>
            <a:r>
              <a:rPr lang="en-US" sz="2400" b="1" dirty="0">
                <a:solidFill>
                  <a:srgbClr val="009DDC"/>
                </a:solidFill>
                <a:latin typeface="Arial Narrow" pitchFamily="34" charset="0"/>
                <a:cs typeface="Times New Roman" pitchFamily="18" charset="0"/>
              </a:rPr>
              <a:t> </a:t>
            </a:r>
            <a:r>
              <a:rPr lang="en-US" sz="2400" dirty="0">
                <a:solidFill>
                  <a:srgbClr val="009DDC"/>
                </a:solidFill>
                <a:latin typeface="Arial Narrow" pitchFamily="34" charset="0"/>
              </a:rPr>
              <a:t> </a:t>
            </a:r>
          </a:p>
        </p:txBody>
      </p:sp>
      <p:pic>
        <p:nvPicPr>
          <p:cNvPr id="472068" name="Picture 4" descr="HACCP_0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52688" y="1973263"/>
            <a:ext cx="36576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8-18</a:t>
            </a:r>
          </a:p>
        </p:txBody>
      </p:sp>
    </p:spTree>
    <p:extLst>
      <p:ext uri="{BB962C8B-B14F-4D97-AF65-F5344CB8AC3E}">
        <p14:creationId xmlns:p14="http://schemas.microsoft.com/office/powerpoint/2010/main" xmlns="" val="4167821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3091" name="Rectangle 3"/>
          <p:cNvSpPr>
            <a:spLocks noChangeArrowheads="1"/>
          </p:cNvSpPr>
          <p:nvPr/>
        </p:nvSpPr>
        <p:spPr bwMode="auto">
          <a:xfrm>
            <a:off x="1111250" y="1128713"/>
            <a:ext cx="7823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457200" eaLnBrk="0" hangingPunct="0"/>
            <a:r>
              <a:rPr lang="en-US" sz="2400" dirty="0">
                <a:solidFill>
                  <a:srgbClr val="1E5298"/>
                </a:solidFill>
                <a:latin typeface="Arial Narrow" pitchFamily="34" charset="0"/>
                <a:cs typeface="Times New Roman" pitchFamily="18" charset="0"/>
              </a:rPr>
              <a:t>7. Establish record keeping and </a:t>
            </a:r>
            <a:r>
              <a:rPr lang="en-US" sz="2400" dirty="0" smtClean="0">
                <a:solidFill>
                  <a:srgbClr val="1E5298"/>
                </a:solidFill>
                <a:latin typeface="Arial Narrow" pitchFamily="34" charset="0"/>
                <a:cs typeface="Times New Roman" pitchFamily="18" charset="0"/>
              </a:rPr>
              <a:t>documentation </a:t>
            </a:r>
            <a:r>
              <a:rPr lang="en-US" sz="2400" dirty="0">
                <a:solidFill>
                  <a:srgbClr val="1E5298"/>
                </a:solidFill>
                <a:latin typeface="Arial Narrow" pitchFamily="34" charset="0"/>
                <a:cs typeface="Times New Roman" pitchFamily="18" charset="0"/>
              </a:rPr>
              <a:t>procedures</a:t>
            </a:r>
            <a:endParaRPr lang="en-US" sz="2400" dirty="0">
              <a:solidFill>
                <a:srgbClr val="009DDC"/>
              </a:solidFill>
              <a:latin typeface="Arial Narrow" pitchFamily="34" charset="0"/>
            </a:endParaRPr>
          </a:p>
        </p:txBody>
      </p:sp>
      <p:pic>
        <p:nvPicPr>
          <p:cNvPr id="473092" name="Picture 4" descr="HACCP_0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52688" y="1973263"/>
            <a:ext cx="364807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8-19</a:t>
            </a:r>
          </a:p>
        </p:txBody>
      </p:sp>
    </p:spTree>
    <p:extLst>
      <p:ext uri="{BB962C8B-B14F-4D97-AF65-F5344CB8AC3E}">
        <p14:creationId xmlns:p14="http://schemas.microsoft.com/office/powerpoint/2010/main" xmlns="" val="4262421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extLst>
      <p:ext uri="{BB962C8B-B14F-4D97-AF65-F5344CB8AC3E}">
        <p14:creationId xmlns:p14="http://schemas.microsoft.com/office/powerpoint/2010/main" xmlns="" val="2624415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22250" y="188913"/>
            <a:ext cx="8212138" cy="519112"/>
          </a:xfrm>
        </p:spPr>
        <p:txBody>
          <a:bodyPr/>
          <a:lstStyle/>
          <a:p>
            <a:pPr eaLnBrk="1" hangingPunct="1"/>
            <a:r>
              <a:rPr lang="en-US" dirty="0" smtClean="0"/>
              <a:t>HACCP: The 7 HACCP Principles Analogy</a:t>
            </a:r>
          </a:p>
        </p:txBody>
      </p:sp>
      <p:sp>
        <p:nvSpPr>
          <p:cNvPr id="474115" name="Rectangle 3"/>
          <p:cNvSpPr>
            <a:spLocks noGrp="1" noChangeArrowheads="1"/>
          </p:cNvSpPr>
          <p:nvPr>
            <p:ph type="body" idx="1"/>
          </p:nvPr>
        </p:nvSpPr>
        <p:spPr>
          <a:xfrm>
            <a:off x="393700" y="1128713"/>
            <a:ext cx="8077200" cy="5349875"/>
          </a:xfrm>
        </p:spPr>
        <p:txBody>
          <a:bodyPr/>
          <a:lstStyle/>
          <a:p>
            <a:pPr marL="0" indent="0" eaLnBrk="1" hangingPunct="1">
              <a:tabLst>
                <a:tab pos="1143000" algn="l"/>
              </a:tabLst>
            </a:pPr>
            <a:r>
              <a:rPr lang="en-US" dirty="0" smtClean="0"/>
              <a:t>The Seven HACCP Principles</a:t>
            </a:r>
          </a:p>
          <a:p>
            <a:pPr marL="520700" lvl="1" indent="-406400" eaLnBrk="1" hangingPunct="1">
              <a:buSzTx/>
              <a:buFont typeface="Wingdings" pitchFamily="2" charset="2"/>
              <a:buAutoNum type="arabicPeriod"/>
              <a:tabLst>
                <a:tab pos="1143000" algn="l"/>
              </a:tabLst>
            </a:pPr>
            <a:r>
              <a:rPr lang="en-US" dirty="0" smtClean="0"/>
              <a:t>What hazard were town officials trying to control?</a:t>
            </a:r>
          </a:p>
          <a:p>
            <a:pPr marL="520700" lvl="1" indent="-406400" eaLnBrk="1" hangingPunct="1">
              <a:buSzTx/>
              <a:buFont typeface="Wingdings" pitchFamily="2" charset="2"/>
              <a:buAutoNum type="arabicPeriod"/>
              <a:tabLst>
                <a:tab pos="1143000" algn="l"/>
              </a:tabLst>
            </a:pPr>
            <a:r>
              <a:rPr lang="en-US" dirty="0" smtClean="0"/>
              <a:t>What did they decide was critical to control the hazard? </a:t>
            </a:r>
          </a:p>
          <a:p>
            <a:pPr marL="520700" lvl="1" indent="-406400" eaLnBrk="1" hangingPunct="1">
              <a:buSzTx/>
              <a:buFont typeface="Wingdings" pitchFamily="2" charset="2"/>
              <a:buAutoNum type="arabicPeriod"/>
              <a:tabLst>
                <a:tab pos="1143000" algn="l"/>
              </a:tabLst>
            </a:pPr>
            <a:r>
              <a:rPr lang="en-US" dirty="0" smtClean="0"/>
              <a:t>What limit did they establish to slow cars down? </a:t>
            </a:r>
          </a:p>
          <a:p>
            <a:pPr marL="520700" lvl="1" indent="-406400" eaLnBrk="1" hangingPunct="1">
              <a:buSzTx/>
              <a:buFont typeface="Wingdings" pitchFamily="2" charset="2"/>
              <a:buAutoNum type="arabicPeriod"/>
              <a:tabLst>
                <a:tab pos="1143000" algn="l"/>
              </a:tabLst>
            </a:pPr>
            <a:r>
              <a:rPr lang="en-US" dirty="0" smtClean="0"/>
              <a:t>How did the town monitor the new speed limit?</a:t>
            </a:r>
          </a:p>
          <a:p>
            <a:pPr marL="520700" lvl="1" indent="-406400" eaLnBrk="1" hangingPunct="1">
              <a:buSzTx/>
              <a:buFont typeface="Wingdings" pitchFamily="2" charset="2"/>
              <a:buAutoNum type="arabicPeriod"/>
              <a:tabLst>
                <a:tab pos="1143000" algn="l"/>
              </a:tabLst>
            </a:pPr>
            <a:r>
              <a:rPr lang="en-US" dirty="0" smtClean="0"/>
              <a:t>What action was taken by drivers who received tickets?</a:t>
            </a:r>
          </a:p>
          <a:p>
            <a:pPr marL="520700" lvl="1" indent="-406400" eaLnBrk="1" hangingPunct="1">
              <a:buSzTx/>
              <a:buFont typeface="Wingdings" pitchFamily="2" charset="2"/>
              <a:buAutoNum type="arabicPeriod"/>
              <a:tabLst>
                <a:tab pos="1143000" algn="l"/>
              </a:tabLst>
            </a:pPr>
            <a:r>
              <a:rPr lang="en-US" dirty="0" smtClean="0"/>
              <a:t>How did town officials verify that the new speed limit was </a:t>
            </a:r>
            <a:br>
              <a:rPr lang="en-US" dirty="0" smtClean="0"/>
            </a:br>
            <a:r>
              <a:rPr lang="en-US" dirty="0" smtClean="0"/>
              <a:t>reducing accidents?</a:t>
            </a:r>
          </a:p>
          <a:p>
            <a:pPr marL="520700" lvl="1" indent="-406400" eaLnBrk="1" hangingPunct="1">
              <a:buSzTx/>
              <a:buFont typeface="Wingdings" pitchFamily="2" charset="2"/>
              <a:buAutoNum type="arabicPeriod"/>
              <a:tabLst>
                <a:tab pos="1143000" algn="l"/>
              </a:tabLst>
            </a:pPr>
            <a:r>
              <a:rPr lang="en-US" dirty="0" smtClean="0"/>
              <a:t>What did town officials do to stay on top of the situation? </a:t>
            </a:r>
          </a:p>
          <a:p>
            <a:pPr marL="520700" lvl="1" indent="-406400" eaLnBrk="1" hangingPunct="1">
              <a:buSzTx/>
              <a:tabLst>
                <a:tab pos="1143000" algn="l"/>
              </a:tabLst>
            </a:pPr>
            <a:endParaRPr lang="en-US" dirty="0" smtClean="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8-20</a:t>
            </a:r>
          </a:p>
        </p:txBody>
      </p:sp>
    </p:spTree>
    <p:extLst>
      <p:ext uri="{BB962C8B-B14F-4D97-AF65-F5344CB8AC3E}">
        <p14:creationId xmlns:p14="http://schemas.microsoft.com/office/powerpoint/2010/main" xmlns="" val="2014854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t>
            </a:r>
            <a:r>
              <a:rPr lang="en-US" dirty="0" smtClean="0">
                <a:latin typeface="Arial Narrow" charset="0"/>
                <a:cs typeface="+mn-cs"/>
              </a:rPr>
              <a:t>analysis</a:t>
            </a:r>
            <a:endParaRPr lang="en-US" dirty="0">
              <a:latin typeface="Arial Narrow" charset="0"/>
              <a:cs typeface="+mn-cs"/>
            </a:endParaRP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8-21</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 y="3584575"/>
            <a:ext cx="8141208" cy="2103120"/>
          </a:xfrm>
          <a:prstGeom prst="rect">
            <a:avLst/>
          </a:prstGeom>
        </p:spPr>
      </p:pic>
    </p:spTree>
    <p:extLst>
      <p:ext uri="{BB962C8B-B14F-4D97-AF65-F5344CB8AC3E}">
        <p14:creationId xmlns:p14="http://schemas.microsoft.com/office/powerpoint/2010/main" xmlns="" val="1607622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8-22</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3" name="Picture 2" descr="6e_c08_1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xmlns="" val="774075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a:t>
            </a:r>
            <a:r>
              <a:rPr lang="en-US" dirty="0" smtClean="0">
                <a:latin typeface="Arial Narrow" charset="0"/>
              </a:rPr>
              <a:t>to </a:t>
            </a:r>
            <a:endParaRPr lang="en-US" dirty="0">
              <a:latin typeface="Arial Narrow" charset="0"/>
            </a:endParaRP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xmlns=""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hangingPunct="1">
                <a:defRPr/>
              </a:pPr>
              <a:r>
                <a:rPr lang="en-US" sz="2400" dirty="0" smtClean="0">
                  <a:cs typeface="+mn-cs"/>
                </a:rPr>
                <a:t>Critical </a:t>
              </a:r>
            </a:p>
            <a:p>
              <a:pPr algn="ctr" eaLnBrk="1" hangingPunct="1">
                <a:defRPr/>
              </a:pPr>
              <a:r>
                <a:rPr lang="en-US" sz="2400" dirty="0" smtClean="0">
                  <a:cs typeface="+mn-cs"/>
                </a:rPr>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8-23</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xmlns="" val="3980430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8-24</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7_chartem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21588"/>
          </a:xfrm>
          <a:prstGeom prst="rect">
            <a:avLst/>
          </a:prstGeom>
        </p:spPr>
      </p:pic>
    </p:spTree>
    <p:extLst>
      <p:ext uri="{BB962C8B-B14F-4D97-AF65-F5344CB8AC3E}">
        <p14:creationId xmlns:p14="http://schemas.microsoft.com/office/powerpoint/2010/main" xmlns="" val="1004890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8-25</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2" name="Picture 1" descr="6e_c08_07_charclos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21969"/>
          </a:xfrm>
          <a:prstGeom prst="rect">
            <a:avLst/>
          </a:prstGeom>
        </p:spPr>
      </p:pic>
    </p:spTree>
    <p:extLst>
      <p:ext uri="{BB962C8B-B14F-4D97-AF65-F5344CB8AC3E}">
        <p14:creationId xmlns:p14="http://schemas.microsoft.com/office/powerpoint/2010/main" xmlns="" val="1240595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a:t>
            </a:r>
            <a:r>
              <a:rPr lang="en-US" dirty="0" smtClean="0">
                <a:latin typeface="Arial Narrow" charset="0"/>
              </a:rPr>
              <a:t>using</a:t>
            </a:r>
            <a:endParaRPr lang="en-US" dirty="0">
              <a:latin typeface="Arial Narrow" charset="0"/>
            </a:endParaRP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a:t>
            </a:r>
            <a:r>
              <a:rPr lang="en-US" dirty="0" smtClean="0">
                <a:latin typeface="Arial Narrow" charset="0"/>
              </a:rPr>
              <a:t>identified </a:t>
            </a:r>
            <a:r>
              <a:rPr lang="en-US" dirty="0">
                <a:latin typeface="Arial Narrow" charset="0"/>
              </a:rPr>
              <a:t>hazards</a:t>
            </a: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8-26</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templo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17551"/>
          </a:xfrm>
          <a:prstGeom prst="rect">
            <a:avLst/>
          </a:prstGeom>
        </p:spPr>
      </p:pic>
    </p:spTree>
    <p:extLst>
      <p:ext uri="{BB962C8B-B14F-4D97-AF65-F5344CB8AC3E}">
        <p14:creationId xmlns:p14="http://schemas.microsoft.com/office/powerpoint/2010/main" xmlns="" val="374460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a:t>
            </a:r>
            <a:r>
              <a:rPr lang="en-US" dirty="0" smtClean="0">
                <a:latin typeface="Arial Narrow" charset="0"/>
              </a:rPr>
              <a:t>(</a:t>
            </a:r>
            <a:r>
              <a:rPr lang="en-US" dirty="0">
                <a:latin typeface="Arial Narrow" charset="0"/>
              </a:rPr>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8-27</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invoic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17551"/>
          </a:xfrm>
          <a:prstGeom prst="rect">
            <a:avLst/>
          </a:prstGeom>
        </p:spPr>
      </p:pic>
    </p:spTree>
    <p:extLst>
      <p:ext uri="{BB962C8B-B14F-4D97-AF65-F5344CB8AC3E}">
        <p14:creationId xmlns:p14="http://schemas.microsoft.com/office/powerpoint/2010/main" xmlns="" val="3996552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a:t>
            </a:r>
            <a:r>
              <a:rPr lang="en-US" dirty="0" smtClean="0">
                <a:latin typeface="Arial Narrow" charset="0"/>
              </a:rPr>
              <a:t>components, </a:t>
            </a:r>
            <a:r>
              <a:rPr lang="en-US" dirty="0">
                <a:latin typeface="Arial Narrow" charset="0"/>
              </a:rPr>
              <a:t>such as </a:t>
            </a:r>
            <a:r>
              <a:rPr lang="en-US" dirty="0" smtClean="0">
                <a:latin typeface="Arial Narrow" charset="0"/>
              </a:rPr>
              <a:t>vinegar, </a:t>
            </a:r>
            <a:r>
              <a:rPr lang="en-US" dirty="0">
                <a:latin typeface="Arial Narrow" charset="0"/>
              </a:rPr>
              <a:t>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8-28</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2387412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p>
          <a:p>
            <a:pPr lvl="1" eaLnBrk="1" hangingPunct="1">
              <a:defRPr/>
            </a:pPr>
            <a:r>
              <a:rPr lang="en-US" dirty="0">
                <a:latin typeface="Arial Narrow" charset="0"/>
              </a:rPr>
              <a:t>Packaging food using ROP methods </a:t>
            </a:r>
            <a:r>
              <a:rPr lang="en-US" dirty="0" smtClean="0">
                <a:latin typeface="Arial Narrow" charset="0"/>
              </a:rPr>
              <a:t>including</a:t>
            </a:r>
            <a:endParaRPr lang="en-US" dirty="0">
              <a:latin typeface="Arial Narrow" charset="0"/>
            </a:endParaRP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a:t>
            </a:r>
            <a:r>
              <a:rPr lang="en-US" dirty="0" smtClean="0">
                <a:latin typeface="Arial Narrow" charset="0"/>
              </a:rPr>
              <a:t>. pasteurizing) </a:t>
            </a:r>
            <a:r>
              <a:rPr lang="en-US" dirty="0">
                <a:latin typeface="Arial Narrow" charset="0"/>
              </a:rPr>
              <a:t>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8-29</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3623952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8-3</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Quality control and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a:solidFill>
                  <a:schemeClr val="accent3"/>
                </a:solidFill>
                <a:latin typeface="+mj-lt"/>
                <a:ea typeface="+mn-ea"/>
                <a:cs typeface="+mn-cs"/>
              </a:rPr>
              <a:t>Personal hygiene program</a:t>
            </a:r>
          </a:p>
        </p:txBody>
      </p:sp>
      <p:pic>
        <p:nvPicPr>
          <p:cNvPr id="6" name="Picture 5" descr="6e_c08_02_HandLath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1580" y="2052638"/>
            <a:ext cx="2103120" cy="126904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04193" y="2053529"/>
            <a:ext cx="2103120" cy="126726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04193" y="4255598"/>
            <a:ext cx="2103120" cy="126367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61580" y="4254239"/>
            <a:ext cx="2103120" cy="1266394"/>
          </a:xfrm>
          <a:prstGeom prst="rect">
            <a:avLst/>
          </a:prstGeom>
        </p:spPr>
      </p:pic>
    </p:spTree>
    <p:extLst>
      <p:ext uri="{BB962C8B-B14F-4D97-AF65-F5344CB8AC3E}">
        <p14:creationId xmlns:p14="http://schemas.microsoft.com/office/powerpoint/2010/main" xmlns="" val="3821615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8-30</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18677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Hazard analysis</a:t>
            </a:r>
            <a:endParaRPr lang="en-US" sz="2400" dirty="0">
              <a:latin typeface="+mj-lt"/>
              <a:ea typeface="+mn-ea"/>
              <a:cs typeface="+mn-cs"/>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Critical control points</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a:solidFill>
                  <a:srgbClr val="005CAB"/>
                </a:solidFill>
                <a:ea typeface="+mn-ea"/>
                <a:cs typeface="+mn-cs"/>
              </a:rPr>
              <a:t>Checking to see if critical limits are </a:t>
            </a:r>
            <a:r>
              <a:rPr lang="en-US" sz="2400" b="1" dirty="0" smtClean="0">
                <a:solidFill>
                  <a:srgbClr val="005CAB"/>
                </a:solidFill>
                <a:ea typeface="+mn-ea"/>
                <a:cs typeface="+mn-cs"/>
              </a:rPr>
              <a:t>met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Critical limits</a:t>
            </a:r>
            <a:endParaRPr lang="en-US" sz="2400" dirty="0">
              <a:latin typeface="+mj-lt"/>
              <a:ea typeface="+mn-ea"/>
              <a:cs typeface="+mn-cs"/>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Monitoring</a:t>
            </a:r>
            <a:endParaRPr lang="en-US" sz="2400" dirty="0">
              <a:latin typeface="+mj-lt"/>
              <a:ea typeface="+mn-ea"/>
              <a:cs typeface="+mn-cs"/>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E. Corrective action</a:t>
            </a:r>
            <a:endParaRPr lang="en-US" sz="2400" dirty="0">
              <a:latin typeface="+mj-lt"/>
              <a:ea typeface="+mn-ea"/>
              <a:cs typeface="+mn-cs"/>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F. Verification</a:t>
            </a:r>
            <a:endParaRPr lang="en-US" sz="2400" dirty="0">
              <a:latin typeface="+mj-lt"/>
              <a:ea typeface="+mn-ea"/>
              <a:cs typeface="+mn-cs"/>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G. Record keeping and documentation</a:t>
            </a:r>
            <a:endParaRPr lang="en-US" sz="2400" dirty="0">
              <a:latin typeface="+mj-lt"/>
              <a:ea typeface="+mn-ea"/>
              <a:cs typeface="+mn-cs"/>
            </a:endParaRPr>
          </a:p>
        </p:txBody>
      </p:sp>
    </p:spTree>
    <p:extLst>
      <p:ext uri="{BB962C8B-B14F-4D97-AF65-F5344CB8AC3E}">
        <p14:creationId xmlns:p14="http://schemas.microsoft.com/office/powerpoint/2010/main" xmlns="" val="13854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Hazard analysis</a:t>
            </a:r>
            <a:endParaRPr lang="en-US" sz="2400" dirty="0">
              <a:latin typeface="+mj-lt"/>
              <a:ea typeface="+mn-ea"/>
              <a:cs typeface="+mn-cs"/>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Critical control points</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Keeping </a:t>
            </a:r>
            <a:r>
              <a:rPr lang="en-US" sz="2400" b="1" dirty="0">
                <a:solidFill>
                  <a:srgbClr val="005CAB"/>
                </a:solidFill>
                <a:ea typeface="+mn-ea"/>
                <a:cs typeface="+mn-cs"/>
              </a:rPr>
              <a:t>HACCP plan documents</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Critical limits</a:t>
            </a:r>
            <a:endParaRPr lang="en-US" sz="2400" dirty="0">
              <a:latin typeface="+mj-lt"/>
              <a:ea typeface="+mn-ea"/>
              <a:cs typeface="+mn-cs"/>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Monitoring</a:t>
            </a:r>
            <a:endParaRPr lang="en-US" sz="2400" dirty="0">
              <a:latin typeface="+mj-lt"/>
              <a:ea typeface="+mn-ea"/>
              <a:cs typeface="+mn-cs"/>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E. Corrective action</a:t>
            </a:r>
            <a:endParaRPr lang="en-US" sz="2400" dirty="0">
              <a:latin typeface="+mj-lt"/>
              <a:ea typeface="+mn-ea"/>
              <a:cs typeface="+mn-cs"/>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F. Verification</a:t>
            </a:r>
            <a:endParaRPr lang="en-US" sz="2400" dirty="0">
              <a:latin typeface="+mj-lt"/>
              <a:ea typeface="+mn-ea"/>
              <a:cs typeface="+mn-cs"/>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G. Record keeping and documentation</a:t>
            </a:r>
            <a:endParaRPr lang="en-US" sz="2400" dirty="0">
              <a:latin typeface="+mj-lt"/>
              <a:ea typeface="+mn-ea"/>
              <a:cs typeface="+mn-cs"/>
            </a:endParaRPr>
          </a:p>
        </p:txBody>
      </p:sp>
    </p:spTree>
    <p:extLst>
      <p:ext uri="{BB962C8B-B14F-4D97-AF65-F5344CB8AC3E}">
        <p14:creationId xmlns:p14="http://schemas.microsoft.com/office/powerpoint/2010/main" xmlns="" val="5947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5">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Hazard analysis</a:t>
            </a:r>
            <a:endParaRPr lang="en-US" sz="2400" dirty="0">
              <a:latin typeface="+mj-lt"/>
              <a:ea typeface="+mn-ea"/>
              <a:cs typeface="+mn-cs"/>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Critical control points</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Assessing </a:t>
            </a:r>
            <a:r>
              <a:rPr lang="en-US" sz="2400" b="1" dirty="0">
                <a:solidFill>
                  <a:srgbClr val="005CAB"/>
                </a:solidFill>
                <a:ea typeface="+mn-ea"/>
                <a:cs typeface="+mn-cs"/>
              </a:rPr>
              <a:t>risks within the flow of food</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Critical limits</a:t>
            </a:r>
            <a:endParaRPr lang="en-US" sz="2400" dirty="0">
              <a:latin typeface="+mj-lt"/>
              <a:ea typeface="+mn-ea"/>
              <a:cs typeface="+mn-cs"/>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Monitoring</a:t>
            </a:r>
            <a:endParaRPr lang="en-US" sz="2400" dirty="0">
              <a:latin typeface="+mj-lt"/>
              <a:ea typeface="+mn-ea"/>
              <a:cs typeface="+mn-cs"/>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E. Corrective action</a:t>
            </a:r>
            <a:endParaRPr lang="en-US" sz="2400" dirty="0">
              <a:latin typeface="+mj-lt"/>
              <a:ea typeface="+mn-ea"/>
              <a:cs typeface="+mn-cs"/>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F. Verification</a:t>
            </a:r>
            <a:endParaRPr lang="en-US" sz="2400" dirty="0">
              <a:latin typeface="+mj-lt"/>
              <a:ea typeface="+mn-ea"/>
              <a:cs typeface="+mn-cs"/>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G. Record keeping and documentation</a:t>
            </a:r>
            <a:endParaRPr lang="en-US" sz="2400" dirty="0">
              <a:latin typeface="+mj-lt"/>
              <a:ea typeface="+mn-ea"/>
              <a:cs typeface="+mn-cs"/>
            </a:endParaRPr>
          </a:p>
        </p:txBody>
      </p:sp>
    </p:spTree>
    <p:extLst>
      <p:ext uri="{BB962C8B-B14F-4D97-AF65-F5344CB8AC3E}">
        <p14:creationId xmlns:p14="http://schemas.microsoft.com/office/powerpoint/2010/main" xmlns="" val="254704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Hazard analysis</a:t>
            </a:r>
            <a:endParaRPr lang="en-US" sz="2400" dirty="0">
              <a:latin typeface="+mj-lt"/>
              <a:ea typeface="+mn-ea"/>
              <a:cs typeface="+mn-cs"/>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Critical control points</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Specific </a:t>
            </a:r>
            <a:r>
              <a:rPr lang="en-US" sz="2400" b="1" dirty="0">
                <a:solidFill>
                  <a:srgbClr val="005CAB"/>
                </a:solidFill>
                <a:ea typeface="+mn-ea"/>
                <a:cs typeface="+mn-cs"/>
              </a:rPr>
              <a:t>places within the flow of food where hazards can be prevented, eliminated, or reduced to a safe level</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Critical limits</a:t>
            </a:r>
            <a:endParaRPr lang="en-US" sz="2400" dirty="0">
              <a:latin typeface="+mj-lt"/>
              <a:ea typeface="+mn-ea"/>
              <a:cs typeface="+mn-cs"/>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Monitoring</a:t>
            </a:r>
            <a:endParaRPr lang="en-US" sz="2400" dirty="0">
              <a:latin typeface="+mj-lt"/>
              <a:ea typeface="+mn-ea"/>
              <a:cs typeface="+mn-cs"/>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E. Corrective </a:t>
            </a:r>
            <a:r>
              <a:rPr lang="en-US" sz="2400" dirty="0">
                <a:latin typeface="+mj-lt"/>
                <a:ea typeface="+mn-ea"/>
                <a:cs typeface="+mn-cs"/>
              </a:rPr>
              <a:t>a</a:t>
            </a:r>
            <a:r>
              <a:rPr lang="en-US" sz="2400" dirty="0" smtClean="0">
                <a:latin typeface="+mj-lt"/>
                <a:ea typeface="+mn-ea"/>
                <a:cs typeface="+mn-cs"/>
              </a:rPr>
              <a:t>ction</a:t>
            </a:r>
            <a:endParaRPr lang="en-US" sz="2400" dirty="0">
              <a:latin typeface="+mj-lt"/>
              <a:ea typeface="+mn-ea"/>
              <a:cs typeface="+mn-cs"/>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F. Verification</a:t>
            </a:r>
            <a:endParaRPr lang="en-US" sz="2400" dirty="0">
              <a:latin typeface="+mj-lt"/>
              <a:ea typeface="+mn-ea"/>
              <a:cs typeface="+mn-cs"/>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G. Record keeping and documentation</a:t>
            </a:r>
            <a:endParaRPr lang="en-US" sz="2400" dirty="0">
              <a:latin typeface="+mj-lt"/>
              <a:ea typeface="+mn-ea"/>
              <a:cs typeface="+mn-cs"/>
            </a:endParaRPr>
          </a:p>
        </p:txBody>
      </p:sp>
    </p:spTree>
    <p:extLst>
      <p:ext uri="{BB962C8B-B14F-4D97-AF65-F5344CB8AC3E}">
        <p14:creationId xmlns:p14="http://schemas.microsoft.com/office/powerpoint/2010/main" xmlns="" val="21344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Hazard analysis</a:t>
            </a:r>
            <a:endParaRPr lang="en-US" sz="2400" dirty="0">
              <a:latin typeface="+mj-lt"/>
              <a:ea typeface="+mn-ea"/>
              <a:cs typeface="+mn-cs"/>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Critical control points</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Predetermined step taken when a critical limit is not met</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Critical limits</a:t>
            </a:r>
            <a:endParaRPr lang="en-US" sz="2400" dirty="0">
              <a:latin typeface="+mj-lt"/>
              <a:ea typeface="+mn-ea"/>
              <a:cs typeface="+mn-cs"/>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Monitoring</a:t>
            </a:r>
            <a:endParaRPr lang="en-US" sz="2400" dirty="0">
              <a:latin typeface="+mj-lt"/>
              <a:ea typeface="+mn-ea"/>
              <a:cs typeface="+mn-cs"/>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E. Corrective action</a:t>
            </a:r>
            <a:endParaRPr lang="en-US" sz="2400" dirty="0">
              <a:latin typeface="+mj-lt"/>
              <a:ea typeface="+mn-ea"/>
              <a:cs typeface="+mn-cs"/>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F. Verification</a:t>
            </a:r>
            <a:endParaRPr lang="en-US" sz="2400" dirty="0">
              <a:latin typeface="+mj-lt"/>
              <a:ea typeface="+mn-ea"/>
              <a:cs typeface="+mn-cs"/>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G. Record keeping and documentation</a:t>
            </a:r>
            <a:endParaRPr lang="en-US" sz="2400" dirty="0">
              <a:latin typeface="+mj-lt"/>
              <a:ea typeface="+mn-ea"/>
              <a:cs typeface="+mn-cs"/>
            </a:endParaRPr>
          </a:p>
        </p:txBody>
      </p:sp>
    </p:spTree>
    <p:extLst>
      <p:ext uri="{BB962C8B-B14F-4D97-AF65-F5344CB8AC3E}">
        <p14:creationId xmlns:p14="http://schemas.microsoft.com/office/powerpoint/2010/main" xmlns="" val="23819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Hazard analysis</a:t>
            </a:r>
            <a:endParaRPr lang="en-US" sz="2400" dirty="0">
              <a:latin typeface="+mj-lt"/>
              <a:ea typeface="+mn-ea"/>
              <a:cs typeface="+mn-cs"/>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Critical control points</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Minimum or maximum boundaries that must be met to </a:t>
            </a:r>
            <a:br>
              <a:rPr lang="en-US" sz="2400" b="1" dirty="0" smtClean="0">
                <a:solidFill>
                  <a:srgbClr val="005CAB"/>
                </a:solidFill>
                <a:ea typeface="+mn-ea"/>
                <a:cs typeface="+mn-cs"/>
              </a:rPr>
            </a:br>
            <a:r>
              <a:rPr lang="en-US" sz="2400" b="1" dirty="0" smtClean="0">
                <a:solidFill>
                  <a:srgbClr val="005CAB"/>
                </a:solidFill>
                <a:ea typeface="+mn-ea"/>
                <a:cs typeface="+mn-cs"/>
              </a:rPr>
              <a:t>prevent a hazard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Critical limits</a:t>
            </a:r>
            <a:endParaRPr lang="en-US" sz="2400" dirty="0">
              <a:latin typeface="+mj-lt"/>
              <a:ea typeface="+mn-ea"/>
              <a:cs typeface="+mn-cs"/>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Monitoring</a:t>
            </a:r>
            <a:endParaRPr lang="en-US" sz="2400" dirty="0">
              <a:latin typeface="+mj-lt"/>
              <a:ea typeface="+mn-ea"/>
              <a:cs typeface="+mn-cs"/>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E. Corrective action</a:t>
            </a:r>
            <a:endParaRPr lang="en-US" sz="2400" dirty="0">
              <a:latin typeface="+mj-lt"/>
              <a:ea typeface="+mn-ea"/>
              <a:cs typeface="+mn-cs"/>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F. Verification</a:t>
            </a:r>
            <a:endParaRPr lang="en-US" sz="2400" dirty="0">
              <a:latin typeface="+mj-lt"/>
              <a:ea typeface="+mn-ea"/>
              <a:cs typeface="+mn-cs"/>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G. Record keeping and documentation</a:t>
            </a:r>
            <a:endParaRPr lang="en-US" sz="2400" dirty="0">
              <a:latin typeface="+mj-lt"/>
              <a:ea typeface="+mn-ea"/>
              <a:cs typeface="+mn-cs"/>
            </a:endParaRPr>
          </a:p>
        </p:txBody>
      </p:sp>
    </p:spTree>
    <p:extLst>
      <p:ext uri="{BB962C8B-B14F-4D97-AF65-F5344CB8AC3E}">
        <p14:creationId xmlns:p14="http://schemas.microsoft.com/office/powerpoint/2010/main" xmlns="" val="16656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Hazard analysis</a:t>
            </a:r>
            <a:endParaRPr lang="en-US" sz="2400" dirty="0">
              <a:latin typeface="+mj-lt"/>
              <a:ea typeface="+mn-ea"/>
              <a:cs typeface="+mn-cs"/>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Critical control points</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Determining if the HACCP plan is working as intended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8-37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Critical limits</a:t>
            </a:r>
            <a:endParaRPr lang="en-US" sz="2400" dirty="0">
              <a:latin typeface="+mj-lt"/>
              <a:ea typeface="+mn-ea"/>
              <a:cs typeface="+mn-cs"/>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Monitoring</a:t>
            </a:r>
            <a:endParaRPr lang="en-US" sz="2400" dirty="0">
              <a:latin typeface="+mj-lt"/>
              <a:ea typeface="+mn-ea"/>
              <a:cs typeface="+mn-cs"/>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E. Corrective action</a:t>
            </a:r>
            <a:endParaRPr lang="en-US" sz="2400" dirty="0">
              <a:latin typeface="+mj-lt"/>
              <a:ea typeface="+mn-ea"/>
              <a:cs typeface="+mn-cs"/>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F. Verification</a:t>
            </a:r>
            <a:endParaRPr lang="en-US" sz="2400" dirty="0">
              <a:latin typeface="+mj-lt"/>
              <a:ea typeface="+mn-ea"/>
              <a:cs typeface="+mn-cs"/>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G. Record keeping and documentation</a:t>
            </a:r>
            <a:endParaRPr lang="en-US" sz="2400" dirty="0">
              <a:latin typeface="+mj-lt"/>
              <a:ea typeface="+mn-ea"/>
              <a:cs typeface="+mn-cs"/>
            </a:endParaRPr>
          </a:p>
        </p:txBody>
      </p:sp>
    </p:spTree>
    <p:extLst>
      <p:ext uri="{BB962C8B-B14F-4D97-AF65-F5344CB8AC3E}">
        <p14:creationId xmlns:p14="http://schemas.microsoft.com/office/powerpoint/2010/main" xmlns="" val="19533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8-4</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Standard operating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chemeClr val="accent3"/>
                </a:solidFill>
                <a:latin typeface="+mj-lt"/>
                <a:ea typeface="+mn-ea"/>
                <a:cs typeface="+mn-cs"/>
              </a:rPr>
              <a:t>Cleaning and </a:t>
            </a:r>
            <a:br>
              <a:rPr lang="en-US" sz="1800" dirty="0" smtClean="0">
                <a:solidFill>
                  <a:schemeClr val="accent3"/>
                </a:solidFill>
                <a:latin typeface="+mj-lt"/>
                <a:ea typeface="+mn-ea"/>
                <a:cs typeface="+mn-cs"/>
              </a:rPr>
            </a:br>
            <a:r>
              <a:rPr lang="en-US" sz="1800" dirty="0" smtClean="0">
                <a:solidFill>
                  <a:schemeClr val="accent3"/>
                </a:solidFill>
                <a:latin typeface="+mj-lt"/>
                <a:ea typeface="+mn-ea"/>
                <a:cs typeface="+mn-cs"/>
              </a:rPr>
              <a:t>sanitation program</a:t>
            </a:r>
            <a:endParaRPr lang="en-US" sz="1800" dirty="0">
              <a:solidFill>
                <a:schemeClr val="accent3"/>
              </a:solidFill>
              <a:latin typeface="+mj-lt"/>
              <a:ea typeface="+mn-ea"/>
              <a:cs typeface="+mn-cs"/>
            </a:endParaRPr>
          </a:p>
        </p:txBody>
      </p:sp>
      <p:pic>
        <p:nvPicPr>
          <p:cNvPr id="21" name="Picture 2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65555" y="2053066"/>
            <a:ext cx="2103120" cy="126819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04961" y="2053529"/>
            <a:ext cx="2101583" cy="126726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07880" y="4255598"/>
            <a:ext cx="2095746" cy="126367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71448" y="4254239"/>
            <a:ext cx="2091333" cy="1266394"/>
          </a:xfrm>
          <a:prstGeom prst="rect">
            <a:avLst/>
          </a:prstGeom>
        </p:spPr>
      </p:pic>
    </p:spTree>
    <p:extLst>
      <p:ext uri="{BB962C8B-B14F-4D97-AF65-F5344CB8AC3E}">
        <p14:creationId xmlns:p14="http://schemas.microsoft.com/office/powerpoint/2010/main" xmlns="" val="339443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8-5</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xmlns="" val="296350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8-6</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xmlns="" val="261797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a:t>
            </a:r>
            <a:br>
              <a:rPr lang="en-US" dirty="0" smtClean="0"/>
            </a:br>
            <a:r>
              <a:rPr lang="en-US" dirty="0" smtClean="0"/>
              <a:t>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8-7</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2" name="Picture 1" descr="6e_c08_0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10255"/>
          </a:xfrm>
          <a:prstGeom prst="rect">
            <a:avLst/>
          </a:prstGeom>
        </p:spPr>
      </p:pic>
    </p:spTree>
    <p:extLst>
      <p:ext uri="{BB962C8B-B14F-4D97-AF65-F5344CB8AC3E}">
        <p14:creationId xmlns:p14="http://schemas.microsoft.com/office/powerpoint/2010/main" xmlns="" val="475969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8-8</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2860265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a:t>
            </a:r>
            <a:r>
              <a:rPr lang="en-US" dirty="0" smtClean="0">
                <a:latin typeface="Arial Narrow" charset="0"/>
              </a:rPr>
              <a:t>facility</a:t>
            </a:r>
            <a:r>
              <a:rPr lang="ja-JP" altLang="en-US" dirty="0" smtClean="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8-9</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xmlns="" val="40511217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22286</TotalTime>
  <Words>2823</Words>
  <Application>Microsoft Office PowerPoint</Application>
  <PresentationFormat>On-screen Show (4:3)</PresentationFormat>
  <Paragraphs>366</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2_SS5e_08_16hr</vt:lpstr>
      <vt:lpstr>3_SS5e_08_16hr</vt:lpstr>
      <vt:lpstr>Slide 1</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Activity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The 7 HACCP Principles Analogy</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Review</vt:lpstr>
      <vt:lpstr>Review</vt:lpstr>
      <vt:lpstr>Review</vt:lpstr>
      <vt:lpstr>Review</vt:lpstr>
      <vt:lpstr>Review</vt:lpstr>
      <vt:lpstr>Review</vt:lpstr>
      <vt:lpstr>Review</vt:lpstr>
      <vt:lpstr>Review</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2365</cp:revision>
  <cp:lastPrinted>2012-03-16T18:45:25Z</cp:lastPrinted>
  <dcterms:created xsi:type="dcterms:W3CDTF">2006-02-24T04:29:02Z</dcterms:created>
  <dcterms:modified xsi:type="dcterms:W3CDTF">2012-06-07T15:01:19Z</dcterms:modified>
</cp:coreProperties>
</file>